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2"/>
  </p:handoutMasterIdLst>
  <p:sldIdLst>
    <p:sldId id="256" r:id="rId2"/>
    <p:sldId id="286" r:id="rId3"/>
    <p:sldId id="287" r:id="rId4"/>
    <p:sldId id="288" r:id="rId5"/>
    <p:sldId id="315" r:id="rId6"/>
    <p:sldId id="316" r:id="rId7"/>
    <p:sldId id="319" r:id="rId8"/>
    <p:sldId id="320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9" r:id="rId23"/>
    <p:sldId id="317" r:id="rId24"/>
    <p:sldId id="318" r:id="rId25"/>
    <p:sldId id="340" r:id="rId26"/>
    <p:sldId id="342" r:id="rId27"/>
    <p:sldId id="343" r:id="rId28"/>
    <p:sldId id="344" r:id="rId29"/>
    <p:sldId id="345" r:id="rId30"/>
    <p:sldId id="350" r:id="rId31"/>
    <p:sldId id="351" r:id="rId32"/>
    <p:sldId id="352" r:id="rId33"/>
    <p:sldId id="353" r:id="rId34"/>
    <p:sldId id="346" r:id="rId35"/>
    <p:sldId id="391" r:id="rId36"/>
    <p:sldId id="347" r:id="rId37"/>
    <p:sldId id="348" r:id="rId38"/>
    <p:sldId id="354" r:id="rId39"/>
    <p:sldId id="349" r:id="rId40"/>
    <p:sldId id="355" r:id="rId41"/>
    <p:sldId id="356" r:id="rId42"/>
    <p:sldId id="357" r:id="rId43"/>
    <p:sldId id="358" r:id="rId44"/>
    <p:sldId id="363" r:id="rId45"/>
    <p:sldId id="338" r:id="rId46"/>
    <p:sldId id="359" r:id="rId47"/>
    <p:sldId id="360" r:id="rId48"/>
    <p:sldId id="335" r:id="rId49"/>
    <p:sldId id="375" r:id="rId50"/>
    <p:sldId id="377" r:id="rId51"/>
    <p:sldId id="376" r:id="rId52"/>
    <p:sldId id="384" r:id="rId53"/>
    <p:sldId id="385" r:id="rId54"/>
    <p:sldId id="388" r:id="rId55"/>
    <p:sldId id="389" r:id="rId56"/>
    <p:sldId id="387" r:id="rId57"/>
    <p:sldId id="386" r:id="rId58"/>
    <p:sldId id="378" r:id="rId59"/>
    <p:sldId id="379" r:id="rId60"/>
    <p:sldId id="380" r:id="rId61"/>
    <p:sldId id="383" r:id="rId62"/>
    <p:sldId id="337" r:id="rId63"/>
    <p:sldId id="390" r:id="rId64"/>
    <p:sldId id="382" r:id="rId65"/>
    <p:sldId id="381" r:id="rId66"/>
    <p:sldId id="336" r:id="rId67"/>
    <p:sldId id="361" r:id="rId68"/>
    <p:sldId id="364" r:id="rId69"/>
    <p:sldId id="365" r:id="rId70"/>
    <p:sldId id="366" r:id="rId71"/>
    <p:sldId id="367" r:id="rId72"/>
    <p:sldId id="374" r:id="rId73"/>
    <p:sldId id="368" r:id="rId74"/>
    <p:sldId id="369" r:id="rId75"/>
    <p:sldId id="370" r:id="rId76"/>
    <p:sldId id="373" r:id="rId77"/>
    <p:sldId id="371" r:id="rId78"/>
    <p:sldId id="372" r:id="rId79"/>
    <p:sldId id="314" r:id="rId80"/>
    <p:sldId id="341" r:id="rId8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F68"/>
    <a:srgbClr val="000000"/>
    <a:srgbClr val="6785C1"/>
    <a:srgbClr val="9AAE04"/>
    <a:srgbClr val="FFFFFF"/>
    <a:srgbClr val="1994A4"/>
    <a:srgbClr val="505050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60901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3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8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47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6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14, azul)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Cuerpo texto (</a:t>
            </a:r>
            <a:r>
              <a:rPr lang="es-ES" dirty="0" err="1"/>
              <a:t>arial</a:t>
            </a:r>
            <a:r>
              <a:rPr lang="es-ES" dirty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/>
              <a:t>Muchas gracias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>
                <a:solidFill>
                  <a:srgbClr val="9AAE04"/>
                </a:solidFill>
              </a:rPr>
              <a:t>Consulting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Transformation</a:t>
            </a:r>
            <a:r>
              <a:rPr lang="es-ES" sz="1600" dirty="0">
                <a:solidFill>
                  <a:srgbClr val="9AAE04"/>
                </a:solidFill>
              </a:rPr>
              <a:t>, </a:t>
            </a:r>
            <a:r>
              <a:rPr lang="es-ES" sz="1600" dirty="0" err="1">
                <a:solidFill>
                  <a:srgbClr val="9AAE04"/>
                </a:solidFill>
              </a:rPr>
              <a:t>Technology</a:t>
            </a:r>
            <a:r>
              <a:rPr lang="es-ES" sz="1600" dirty="0">
                <a:solidFill>
                  <a:srgbClr val="9AAE04"/>
                </a:solidFill>
              </a:rPr>
              <a:t> and </a:t>
            </a:r>
            <a:r>
              <a:rPr lang="es-ES" sz="1600" dirty="0" err="1">
                <a:solidFill>
                  <a:srgbClr val="9AAE04"/>
                </a:solidFill>
              </a:rPr>
              <a:t>Operations</a:t>
            </a:r>
            <a:r>
              <a:rPr lang="es-ES" sz="1600" dirty="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 dirty="0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12896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05991"/>
            <a:ext cx="9144000" cy="2319866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1631315" y="2815221"/>
            <a:ext cx="930910" cy="190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1272857" y="3053664"/>
            <a:ext cx="1647825" cy="37337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6785C1"/>
                </a:solidFill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24300" y="3051050"/>
            <a:ext cx="1657349" cy="2558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AAE04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9AAE04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9AAE04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9AAE04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9AAE04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206717" y="2815221"/>
            <a:ext cx="914400" cy="22066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2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2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2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8" hasCustomPrompt="1"/>
          </p:nvPr>
        </p:nvSpPr>
        <p:spPr>
          <a:xfrm>
            <a:off x="6100455" y="3051006"/>
            <a:ext cx="1861284" cy="390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rgbClr val="960F68"/>
                </a:solidFill>
              </a:defRPr>
            </a:lvl1pPr>
            <a:lvl2pPr marL="457200" indent="0">
              <a:buFontTx/>
              <a:buNone/>
              <a:defRPr sz="28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2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28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28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1631315" y="3566711"/>
            <a:ext cx="89916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4206717" y="3596874"/>
            <a:ext cx="914400" cy="21125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21" hasCustomPrompt="1"/>
          </p:nvPr>
        </p:nvSpPr>
        <p:spPr>
          <a:xfrm>
            <a:off x="6573897" y="3587233"/>
            <a:ext cx="914400" cy="19662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22" hasCustomPrompt="1"/>
          </p:nvPr>
        </p:nvSpPr>
        <p:spPr>
          <a:xfrm>
            <a:off x="6573897" y="2815221"/>
            <a:ext cx="914400" cy="1808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9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9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9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0" name="Marcador de texto 49"/>
          <p:cNvSpPr>
            <a:spLocks noGrp="1"/>
          </p:cNvSpPr>
          <p:nvPr>
            <p:ph type="body" sz="quarter" idx="23" hasCustomPrompt="1"/>
          </p:nvPr>
        </p:nvSpPr>
        <p:spPr>
          <a:xfrm>
            <a:off x="211456" y="6469059"/>
            <a:ext cx="8671560" cy="3029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50">
                <a:solidFill>
                  <a:srgbClr val="969696"/>
                </a:solidFill>
              </a:defRPr>
            </a:lvl1pPr>
            <a:lvl2pPr marL="457200" indent="0">
              <a:buFontTx/>
              <a:buNone/>
              <a:defRPr sz="800">
                <a:solidFill>
                  <a:srgbClr val="969696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969696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969696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969696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219972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7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487069" y="829810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749"/>
            <a:ext cx="9144000" cy="5048251"/>
          </a:xfrm>
          <a:prstGeom prst="rect">
            <a:avLst/>
          </a:prstGeom>
        </p:spPr>
      </p:pic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0528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90601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1690528" y="4276724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1690529" y="4821236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7055343" y="2746375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7055343" y="3286125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7124490" y="4261637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7124491" y="4821238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 dirty="0"/>
              <a:t>Texto</a:t>
            </a:r>
          </a:p>
        </p:txBody>
      </p: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230" y="4169967"/>
            <a:ext cx="1330039" cy="1234678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89" y="2451099"/>
            <a:ext cx="1330039" cy="123467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69" y="4017389"/>
            <a:ext cx="1621677" cy="1499746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89" y="2503579"/>
            <a:ext cx="1501280" cy="1393641"/>
          </a:xfrm>
          <a:prstGeom prst="rect">
            <a:avLst/>
          </a:prstGeom>
        </p:spPr>
      </p:pic>
      <p:sp>
        <p:nvSpPr>
          <p:cNvPr id="52" name="Rectángulo 51"/>
          <p:cNvSpPr/>
          <p:nvPr userDrawn="1"/>
        </p:nvSpPr>
        <p:spPr>
          <a:xfrm>
            <a:off x="3982706" y="3685777"/>
            <a:ext cx="1004161" cy="575860"/>
          </a:xfrm>
          <a:prstGeom prst="rect">
            <a:avLst/>
          </a:prstGeom>
          <a:gradFill>
            <a:gsLst>
              <a:gs pos="55000">
                <a:schemeClr val="tx1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/>
          <p:cNvCxnSpPr/>
          <p:nvPr userDrawn="1"/>
        </p:nvCxnSpPr>
        <p:spPr>
          <a:xfrm>
            <a:off x="360492" y="533400"/>
            <a:ext cx="0" cy="1041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8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/>
              <a:t>Texto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780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55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930881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05836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70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589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6822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dirty="0"/>
              <a:t>Título (Arial 18 bol verde)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Subtítulo (</a:t>
            </a:r>
            <a:r>
              <a:rPr lang="es-ES" dirty="0" err="1"/>
              <a:t>arial</a:t>
            </a:r>
            <a:r>
              <a:rPr lang="es-ES" dirty="0"/>
              <a:t> 14 azul)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(</a:t>
            </a:r>
            <a:r>
              <a:rPr lang="es-ES" dirty="0" err="1"/>
              <a:t>arial</a:t>
            </a:r>
            <a:r>
              <a:rPr lang="es-ES" dirty="0"/>
              <a:t> 12 gris)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7" r:id="rId4"/>
    <p:sldLayoutId id="2147483678" r:id="rId5"/>
    <p:sldLayoutId id="2147483691" r:id="rId6"/>
    <p:sldLayoutId id="2147483680" r:id="rId7"/>
    <p:sldLayoutId id="2147483684" r:id="rId8"/>
    <p:sldLayoutId id="2147483695" r:id="rId9"/>
    <p:sldLayoutId id="2147483693" r:id="rId10"/>
    <p:sldLayoutId id="2147483692" r:id="rId11"/>
    <p:sldLayoutId id="2147483694" r:id="rId12"/>
    <p:sldLayoutId id="2147483664" r:id="rId13"/>
    <p:sldLayoutId id="2147483696" r:id="rId14"/>
    <p:sldLayoutId id="2147483697" r:id="rId15"/>
    <p:sldLayoutId id="2147483688" r:id="rId16"/>
    <p:sldLayoutId id="2147483700" r:id="rId17"/>
    <p:sldLayoutId id="21474837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avafxpert.github.io/grok-bloch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eb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algassert.com/quirk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diva-portal.org/smash/get/diva2:1214481/FULLTEXT01.pdf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hyperlink" Target="https://www.linkedin.com/in/javier-g%C3%B3mez-santos-7b182939/" TargetMode="External"/><Relationship Id="rId7" Type="http://schemas.openxmlformats.org/officeDocument/2006/relationships/image" Target="../media/image123.png"/><Relationship Id="rId2" Type="http://schemas.openxmlformats.org/officeDocument/2006/relationships/hyperlink" Target="mailto:javier.gomez.santos@ucm.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hyperlink" Target="https://github.com/gatchan00" TargetMode="External"/><Relationship Id="rId9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#download-section" TargetMode="Externa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FXpert" TargetMode="External"/><Relationship Id="rId2" Type="http://schemas.openxmlformats.org/officeDocument/2006/relationships/hyperlink" Target="http://delapuente.github.io/presentatio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diva-portal.org/smash/get/diva2:1214481/FULLTEXT01.pdf" TargetMode="External"/><Relationship Id="rId4" Type="http://schemas.openxmlformats.org/officeDocument/2006/relationships/hyperlink" Target="https://community.qiskit.org/textboo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quantum-computing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0" y="155682"/>
            <a:ext cx="7852096" cy="1106351"/>
          </a:xfrm>
        </p:spPr>
        <p:txBody>
          <a:bodyPr/>
          <a:lstStyle/>
          <a:p>
            <a:r>
              <a:rPr lang="es-ES" dirty="0"/>
              <a:t>¿Quieres saber de qué va la  computación cuántica? </a:t>
            </a:r>
            <a:br>
              <a:rPr lang="es-ES" dirty="0"/>
            </a:br>
            <a:r>
              <a:rPr lang="es-ES" dirty="0"/>
              <a:t>Primeros pasos con </a:t>
            </a:r>
            <a:r>
              <a:rPr lang="es-ES" dirty="0" err="1"/>
              <a:t>Qiskit</a:t>
            </a:r>
            <a:r>
              <a:rPr lang="es-ES" dirty="0"/>
              <a:t> de IBM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Javier Gómez Santos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6521571" y="5946022"/>
            <a:ext cx="2326088" cy="321204"/>
          </a:xfrm>
        </p:spPr>
        <p:txBody>
          <a:bodyPr/>
          <a:lstStyle/>
          <a:p>
            <a:r>
              <a:rPr lang="es-ES" dirty="0"/>
              <a:t>SK-N2 Big Data </a:t>
            </a:r>
            <a:r>
              <a:rPr lang="es-ES" dirty="0" err="1"/>
              <a:t>Architect</a:t>
            </a:r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397540" y="5881163"/>
            <a:ext cx="2986009" cy="541337"/>
          </a:xfrm>
        </p:spPr>
        <p:txBody>
          <a:bodyPr/>
          <a:lstStyle/>
          <a:p>
            <a:pPr algn="ctr"/>
            <a:r>
              <a:rPr lang="es-ES" sz="2400" dirty="0" err="1">
                <a:solidFill>
                  <a:schemeClr val="accent5"/>
                </a:solidFill>
              </a:rPr>
              <a:t>Tech</a:t>
            </a:r>
            <a:r>
              <a:rPr lang="es-ES" sz="2400" dirty="0">
                <a:solidFill>
                  <a:schemeClr val="accent5"/>
                </a:solidFill>
              </a:rPr>
              <a:t> </a:t>
            </a:r>
            <a:r>
              <a:rPr lang="es-ES" sz="2400" dirty="0" err="1">
                <a:solidFill>
                  <a:schemeClr val="accent5"/>
                </a:solidFill>
              </a:rPr>
              <a:t>Party</a:t>
            </a:r>
            <a:r>
              <a:rPr lang="es-ES" sz="2400" dirty="0">
                <a:solidFill>
                  <a:schemeClr val="accent5"/>
                </a:solidFill>
              </a:rPr>
              <a:t> 2019</a:t>
            </a:r>
          </a:p>
        </p:txBody>
      </p:sp>
      <p:pic>
        <p:nvPicPr>
          <p:cNvPr id="2" name="Picture 2" descr="https://techparty.online/assets/images/nosotros.png">
            <a:extLst>
              <a:ext uri="{FF2B5EF4-FFF2-40B4-BE49-F238E27FC236}">
                <a16:creationId xmlns:a16="http://schemas.microsoft.com/office/drawing/2014/main" id="{26CDB33F-AD1B-4E8B-8851-7CD7DD23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8177"/>
            <a:ext cx="3534276" cy="11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Elegimos</a:t>
            </a:r>
            <a:r>
              <a:rPr lang="en-US" dirty="0"/>
              <a:t> “Create a notebook” (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queries </a:t>
            </a:r>
            <a:r>
              <a:rPr lang="en-US" dirty="0" err="1"/>
              <a:t>usar</a:t>
            </a:r>
            <a:r>
              <a:rPr lang="en-US" dirty="0"/>
              <a:t> el IDE visual,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podéis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07748-F719-4D0B-A62E-31599AB1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1" y="2569929"/>
            <a:ext cx="6723475" cy="428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55D26A-F59D-45B0-A615-47F2A0EF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714"/>
            <a:ext cx="9144000" cy="30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6CA03B-B028-4E59-8F05-A4135271D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36FCF8-6CC1-408F-9A4F-589D1AC09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147449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2F0D80-AFDB-4AF8-8DC4-44E2F5E5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56" y="2356058"/>
            <a:ext cx="4880750" cy="303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0E0BE-220F-4B28-A25B-E01170988010}"/>
              </a:ext>
            </a:extLst>
          </p:cNvPr>
          <p:cNvSpPr/>
          <p:nvPr/>
        </p:nvSpPr>
        <p:spPr>
          <a:xfrm>
            <a:off x="536518" y="2433643"/>
            <a:ext cx="7986697" cy="369331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BasicAer.get_backend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qasm_simulator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execute(circ,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job_sim.result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counts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result_sim.get_counts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(circ)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qiskit.tools.visualization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plot_histogram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(counts)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Vamos a crear nuestro primer circuito con </a:t>
            </a:r>
            <a:r>
              <a:rPr lang="es-ES" dirty="0" err="1"/>
              <a:t>Qiskit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66589C-FE00-4C9A-A08A-62526BE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286778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¿Es esto lo que esperábamos? ¿Qué ha pasado aquí?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083F63-4AD0-4A96-85DF-4E8368EEA4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A8E5-42AC-477F-9B92-4A2242F3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84F2E-9054-40FA-97B6-7454A54B6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A13AA4-7311-4864-A177-5BB191D31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Superposición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FCA7-2153-40A7-8FEA-290258BC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760339"/>
            <a:ext cx="4994788" cy="37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3460C02-C2F8-4223-94C3-0502D3362855}"/>
              </a:ext>
            </a:extLst>
          </p:cNvPr>
          <p:cNvSpPr/>
          <p:nvPr/>
        </p:nvSpPr>
        <p:spPr>
          <a:xfrm>
            <a:off x="138418" y="2390044"/>
            <a:ext cx="8867163" cy="29806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%config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IPCompleter.greedy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%matplotlib inline</a:t>
            </a:r>
          </a:p>
          <a:p>
            <a:pPr>
              <a:lnSpc>
                <a:spcPts val="1425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4333780-5146-4AC2-8E54-8AF824619CFA}"/>
              </a:ext>
            </a:extLst>
          </p:cNvPr>
          <p:cNvSpPr/>
          <p:nvPr/>
        </p:nvSpPr>
        <p:spPr>
          <a:xfrm>
            <a:off x="746620" y="4110606"/>
            <a:ext cx="310393" cy="3103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304C4-C3D4-495B-8D05-BF37601441E5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011557" y="3381599"/>
            <a:ext cx="464905" cy="7744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4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1635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DC736-359E-471C-83A7-EBD96F0E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86" y="2867786"/>
            <a:ext cx="3944289" cy="2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8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Everis</a:t>
            </a:r>
          </a:p>
        </p:txBody>
      </p:sp>
    </p:spTree>
    <p:extLst>
      <p:ext uri="{BB962C8B-B14F-4D97-AF65-F5344CB8AC3E}">
        <p14:creationId xmlns:p14="http://schemas.microsoft.com/office/powerpoint/2010/main" val="33083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ED3AF0-E2BE-4BD8-B0D3-8824A1990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5084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566477-E080-4CC0-BC89-9ADC7AA74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7AE79CE-AC8C-45A8-B410-540E379AA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puerta de </a:t>
            </a:r>
            <a:r>
              <a:rPr lang="es-ES" dirty="0" err="1"/>
              <a:t>Hadamard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D55E55-DB4D-4086-8CAB-8FEFE0E455C1}"/>
              </a:ext>
            </a:extLst>
          </p:cNvPr>
          <p:cNvSpPr txBox="1"/>
          <p:nvPr/>
        </p:nvSpPr>
        <p:spPr>
          <a:xfrm>
            <a:off x="433069" y="3196206"/>
            <a:ext cx="832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907C41F-D9CB-400E-837D-20E498C9034C}"/>
              </a:ext>
            </a:extLst>
          </p:cNvPr>
          <p:cNvSpPr txBox="1">
            <a:spLocks/>
          </p:cNvSpPr>
          <p:nvPr/>
        </p:nvSpPr>
        <p:spPr>
          <a:xfrm>
            <a:off x="536518" y="2225945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 baseline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¿Ahora?. Ahora si, ahora ya tenemos un </a:t>
            </a:r>
            <a:r>
              <a:rPr lang="es-ES" dirty="0" err="1"/>
              <a:t>cúbit</a:t>
            </a:r>
            <a:r>
              <a:rPr lang="es-ES" dirty="0"/>
              <a:t> en estado de superposición.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E9D7D2-89F5-43AE-9547-49BDCDE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196206"/>
            <a:ext cx="43910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ED1F5BF-5936-4E10-A347-9839B1BD0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666834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4B8C0E-A777-4646-986E-8FBB7B16BF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2495AB-DFBC-4027-938C-F2C84642D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https://javafxpert.github.io/grok-bloch/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D3C16-E6AA-45DC-A4DA-9F00FD013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Vale, vamos a entender esto un poco: La esfera de </a:t>
            </a:r>
            <a:r>
              <a:rPr lang="es-ES" dirty="0" err="1"/>
              <a:t>bloch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CDB62D-FC9F-47BF-837F-6BAEF216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48" y="2549619"/>
            <a:ext cx="6669624" cy="41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4B73E5A-6409-4F1C-AE01-FC320481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351" y="703465"/>
            <a:ext cx="1465284" cy="421604"/>
          </a:xfrm>
        </p:spPr>
        <p:txBody>
          <a:bodyPr/>
          <a:lstStyle/>
          <a:p>
            <a:r>
              <a:rPr lang="es-ES" dirty="0"/>
              <a:t>Nuestro primer circuito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B44D23-2A9C-4BB1-8160-DB31BD6E7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2A187-8895-4C20-B675-E81A438D8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3A8A89-226F-46C3-B91C-933809BCF8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simulador </a:t>
            </a:r>
            <a:r>
              <a:rPr lang="es-ES" u="sng" dirty="0" err="1"/>
              <a:t>Quirk</a:t>
            </a:r>
            <a:endParaRPr lang="en-US" u="sng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CFD129-F748-49DE-8CA7-6DE75BCBA3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271C4-A2D3-46B5-9290-12161540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8" y="2560472"/>
            <a:ext cx="8324068" cy="4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EC42AD0-718F-4363-923B-8053AEC20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AD4ECD-3819-4F94-9E12-950831410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44CAB53-50DF-4152-A760-B4DF52047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8039C5-7B5B-4B65-8014-90BFEFD5C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DDCFFDE-EB2D-42D2-9B84-51A7D4A9E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¿Qué necesitamos para entender cómo funciona?</a:t>
            </a:r>
            <a:endParaRPr lang="en-U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ED414309-BC4F-48F2-B0E9-A79013265C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sz="1600" dirty="0"/>
              <a:t>Para entender cómo funciona la computación cuántica, hay ciertos conceptos que debemos conocer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El código binario (o dividir la información en bits)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las puertas lógicas básicas de la computación clásica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Multiplicar 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Producto tensorial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dirty="0"/>
              <a:t>Conocer los números complejos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524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75F261-A0DC-45FA-B944-670945656C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3127E-B684-4FEE-A5AE-89516EE76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59730A-C266-45E5-981D-3DC55E0AC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Todo lo que haremos cuando realicemos programación cuántica será a nivel de </a:t>
            </a:r>
            <a:r>
              <a:rPr lang="es-ES" dirty="0" err="1"/>
              <a:t>cúbits</a:t>
            </a:r>
            <a:r>
              <a:rPr lang="es-ES" dirty="0"/>
              <a:t>, es decir, el equivalente a cuando diseñábamos circuitos con puertas lógicas. Por ello es importante saber trabajar a dicho nivel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AF3BF4-1351-4512-9F3D-9AE5C78941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Código binario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D27AC7-5AD2-4DBC-94A2-ABEC909B3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44F87E-F504-4659-90B6-5E33B0E6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8" y="3382511"/>
            <a:ext cx="3143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42EF2C4-51A3-408B-8895-0691919E9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FE9AC7-ECB8-4B66-8C1C-BB4CEACBB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36586D-7F13-4187-A41B-023CB24E4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A3697B-C566-4B90-8B9A-F9C77E850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lógicas básicas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2AD898-36BB-4D25-8044-CE376FD769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722865-E60E-4694-9CEA-E4B77BB6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1" y="2087693"/>
            <a:ext cx="6601366" cy="4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B3713-D7F6-44FC-953E-3A9305A6B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C6FF3-A122-4076-A427-6A6E5F8B6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4826D6-65D8-4308-9422-5FFC0E0FBF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010414-7902-48E4-88E5-071AB44CA4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Multiplicar matrices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CB30DD-3A79-4A15-9DF1-0E98145C5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El resultado es otro vector de estados">
            <a:extLst>
              <a:ext uri="{FF2B5EF4-FFF2-40B4-BE49-F238E27FC236}">
                <a16:creationId xmlns:a16="http://schemas.microsoft.com/office/drawing/2014/main" id="{A35AE76E-4EB1-4D00-8454-713F9E57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3721916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plicar la puerta CNOT es multiplicar su matriz por el vector de estados">
            <a:extLst>
              <a:ext uri="{FF2B5EF4-FFF2-40B4-BE49-F238E27FC236}">
                <a16:creationId xmlns:a16="http://schemas.microsoft.com/office/drawing/2014/main" id="{CD3F3738-60B1-4483-888B-B22070D49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4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92972-5275-473E-B25F-5D6CC0760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5C24-5D9C-4C3A-93EF-7FC766508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429B51-706B-4173-829C-0F56A2031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circuito</a:t>
            </a:r>
            <a:r>
              <a:rPr lang="en-US" dirty="0"/>
              <a:t> de 2 </a:t>
            </a:r>
            <a:r>
              <a:rPr lang="en-US" dirty="0" err="1"/>
              <a:t>cúbits</a:t>
            </a:r>
            <a:r>
              <a:rPr lang="en-US" dirty="0"/>
              <a:t>, al que </a:t>
            </a:r>
            <a:r>
              <a:rPr lang="en-US" dirty="0" err="1"/>
              <a:t>aplicamos</a:t>
            </a:r>
            <a:r>
              <a:rPr lang="en-US" dirty="0"/>
              <a:t> Z al primero y X al </a:t>
            </a:r>
            <a:r>
              <a:rPr lang="en-US" dirty="0" err="1"/>
              <a:t>segundo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A86878-B448-49F9-BD5B-EB575E9C5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Producto tensorial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DFB04-78A3-4BE1-A1BE-983AA0FF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2" y="3957377"/>
            <a:ext cx="2867025" cy="1743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F75C23-8DE2-4489-B908-28587513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30" y="2882751"/>
            <a:ext cx="1981200" cy="14287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7C4BDF-A4A7-4944-9D20-E40178A2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97" y="2846477"/>
            <a:ext cx="1981200" cy="1428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567693-8972-4166-949A-3DDA391E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966" y="5429250"/>
            <a:ext cx="1981200" cy="1428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17BD4-093C-4C03-A9A6-0A0E0C38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297" y="5429250"/>
            <a:ext cx="1981200" cy="14287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35C3896-1888-4C2B-9D94-B68F3C6FB6ED}"/>
              </a:ext>
            </a:extLst>
          </p:cNvPr>
          <p:cNvSpPr/>
          <p:nvPr/>
        </p:nvSpPr>
        <p:spPr>
          <a:xfrm>
            <a:off x="449649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6C7D6E0-591C-4382-98EC-CE72533D3098}"/>
              </a:ext>
            </a:extLst>
          </p:cNvPr>
          <p:cNvSpPr/>
          <p:nvPr/>
        </p:nvSpPr>
        <p:spPr>
          <a:xfrm>
            <a:off x="5024519" y="3957377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1E999EB-0A1A-4AA6-BE9E-ECD8F5DE9CF8}"/>
              </a:ext>
            </a:extLst>
          </p:cNvPr>
          <p:cNvSpPr/>
          <p:nvPr/>
        </p:nvSpPr>
        <p:spPr>
          <a:xfrm>
            <a:off x="4537957" y="4828914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DA92DCD-42FF-420F-B932-492C173407C7}"/>
              </a:ext>
            </a:extLst>
          </p:cNvPr>
          <p:cNvSpPr/>
          <p:nvPr/>
        </p:nvSpPr>
        <p:spPr>
          <a:xfrm>
            <a:off x="5051263" y="4828913"/>
            <a:ext cx="486562" cy="782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DEB878-B6C7-40F6-8D99-680A80C40610}"/>
              </a:ext>
            </a:extLst>
          </p:cNvPr>
          <p:cNvCxnSpPr/>
          <p:nvPr/>
        </p:nvCxnSpPr>
        <p:spPr>
          <a:xfrm>
            <a:off x="4388430" y="3741490"/>
            <a:ext cx="183570" cy="21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694502F-08D3-4CEA-A703-B91445AA1639}"/>
              </a:ext>
            </a:extLst>
          </p:cNvPr>
          <p:cNvCxnSpPr>
            <a:cxnSpLocks/>
          </p:cNvCxnSpPr>
          <p:nvPr/>
        </p:nvCxnSpPr>
        <p:spPr>
          <a:xfrm flipV="1">
            <a:off x="4216662" y="5611316"/>
            <a:ext cx="355338" cy="452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4731333-3353-48CA-82F6-5F11DFBC5ADF}"/>
              </a:ext>
            </a:extLst>
          </p:cNvPr>
          <p:cNvCxnSpPr>
            <a:cxnSpLocks/>
          </p:cNvCxnSpPr>
          <p:nvPr/>
        </p:nvCxnSpPr>
        <p:spPr>
          <a:xfrm flipH="1">
            <a:off x="5583297" y="3849433"/>
            <a:ext cx="1505401" cy="413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CDEC0E9-67B1-4B72-9ECB-F5E7C1F6CEBE}"/>
              </a:ext>
            </a:extLst>
          </p:cNvPr>
          <p:cNvCxnSpPr>
            <a:cxnSpLocks/>
          </p:cNvCxnSpPr>
          <p:nvPr/>
        </p:nvCxnSpPr>
        <p:spPr>
          <a:xfrm flipH="1" flipV="1">
            <a:off x="5554361" y="5182564"/>
            <a:ext cx="1534337" cy="42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CC32160-6B7B-4FDE-BC76-7E2857788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43" y="4549171"/>
            <a:ext cx="989856" cy="5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C8766B-D7EA-46CD-A0A6-10E02E109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59C1B1-93DA-4924-93FD-D49AF8FB9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7F8E0D-AB49-4DD6-A2A6-CD21D4688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 tratan como un polinomio, tienen parte real y parte imaginaria</a:t>
            </a:r>
          </a:p>
          <a:p>
            <a:r>
              <a:rPr lang="es-ES" dirty="0"/>
              <a:t>La parte imaginaria vale √-1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0BA0DC-4C24-45DE-ADF9-1B9F646CB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Números complejos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4920BA-B302-4581-979F-5CFB78E71C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B6C602-81F9-4687-9D21-4B3ACC4A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3428999"/>
            <a:ext cx="2905125" cy="20288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ECA6FD-81A0-4466-B226-EE30B711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2" y="3988917"/>
            <a:ext cx="12763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536945" y="4671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>
          <a:xfrm>
            <a:off x="2133600" y="782155"/>
            <a:ext cx="5012267" cy="348343"/>
          </a:xfrm>
        </p:spPr>
        <p:txBody>
          <a:bodyPr/>
          <a:lstStyle/>
          <a:p>
            <a:r>
              <a:rPr lang="es-ES" b="1" dirty="0"/>
              <a:t>everis </a:t>
            </a:r>
            <a:r>
              <a:rPr lang="es-ES" b="1" dirty="0" err="1"/>
              <a:t>an</a:t>
            </a:r>
            <a:r>
              <a:rPr lang="es-ES" b="1" dirty="0"/>
              <a:t> NTT DATA Company</a:t>
            </a:r>
            <a:r>
              <a:rPr lang="es-ES" dirty="0"/>
              <a:t> es una consultora multinacional que ofrece soluciones de negocio, estrategia, transformación digital, desarrollo y mantenimiento de aplicaciones tecnológicas y </a:t>
            </a:r>
            <a:r>
              <a:rPr lang="es-ES" dirty="0" err="1"/>
              <a:t>outsourcing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4"/>
          </p:nvPr>
        </p:nvSpPr>
        <p:spPr>
          <a:xfrm>
            <a:off x="1631315" y="2805696"/>
            <a:ext cx="930910" cy="190817"/>
          </a:xfrm>
        </p:spPr>
        <p:txBody>
          <a:bodyPr/>
          <a:lstStyle/>
          <a:p>
            <a:r>
              <a:rPr lang="es-ES" dirty="0"/>
              <a:t>Más de 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5"/>
          </p:nvPr>
        </p:nvSpPr>
        <p:spPr>
          <a:xfrm>
            <a:off x="1047342" y="3033663"/>
            <a:ext cx="1800632" cy="373379"/>
          </a:xfrm>
        </p:spPr>
        <p:txBody>
          <a:bodyPr/>
          <a:lstStyle/>
          <a:p>
            <a:r>
              <a:rPr lang="es-ES" dirty="0"/>
              <a:t>17.000 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3979495" y="3043188"/>
            <a:ext cx="1352550" cy="366394"/>
          </a:xfrm>
        </p:spPr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7"/>
          </p:nvPr>
        </p:nvSpPr>
        <p:spPr>
          <a:xfrm>
            <a:off x="3889102" y="2805696"/>
            <a:ext cx="1551958" cy="212125"/>
          </a:xfrm>
        </p:spPr>
        <p:txBody>
          <a:bodyPr/>
          <a:lstStyle/>
          <a:p>
            <a:r>
              <a:rPr lang="es-ES" dirty="0"/>
              <a:t>Operamos en 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8"/>
          </p:nvPr>
        </p:nvSpPr>
        <p:spPr>
          <a:xfrm>
            <a:off x="6463566" y="3033357"/>
            <a:ext cx="1307210" cy="390463"/>
          </a:xfrm>
        </p:spPr>
        <p:txBody>
          <a:bodyPr/>
          <a:lstStyle/>
          <a:p>
            <a:r>
              <a:rPr lang="es-ES" dirty="0"/>
              <a:t>816 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/>
          </p:nvPr>
        </p:nvSpPr>
        <p:spPr>
          <a:xfrm>
            <a:off x="1352143" y="3509934"/>
            <a:ext cx="1415472" cy="217144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0"/>
          </p:nvPr>
        </p:nvSpPr>
        <p:spPr>
          <a:xfrm>
            <a:off x="4227133" y="3520674"/>
            <a:ext cx="914400" cy="211259"/>
          </a:xfrm>
        </p:spPr>
        <p:txBody>
          <a:bodyPr/>
          <a:lstStyle/>
          <a:p>
            <a:r>
              <a:rPr lang="es-ES" dirty="0"/>
              <a:t>países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1"/>
          </p:nvPr>
        </p:nvSpPr>
        <p:spPr>
          <a:xfrm>
            <a:off x="6244491" y="3511033"/>
            <a:ext cx="1918434" cy="178812"/>
          </a:xfrm>
        </p:spPr>
        <p:txBody>
          <a:bodyPr/>
          <a:lstStyle/>
          <a:p>
            <a:r>
              <a:rPr lang="es-ES" dirty="0"/>
              <a:t>millones de euros 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2"/>
          </p:nvPr>
        </p:nvSpPr>
        <p:spPr>
          <a:xfrm>
            <a:off x="6423842" y="2805695"/>
            <a:ext cx="1393952" cy="238444"/>
          </a:xfrm>
        </p:spPr>
        <p:txBody>
          <a:bodyPr/>
          <a:lstStyle/>
          <a:p>
            <a:r>
              <a:rPr lang="es-ES" dirty="0"/>
              <a:t>Facturación 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ts val="1300"/>
              </a:lnSpc>
              <a:buClr>
                <a:srgbClr val="9AAE04"/>
              </a:buClr>
            </a:pPr>
            <a:r>
              <a:rPr lang="es-ES" dirty="0">
                <a:latin typeface="Arial" pitchFamily="34" charset="0"/>
                <a:cs typeface="Arial" pitchFamily="34" charset="0"/>
              </a:rPr>
              <a:t>Cierre a 31 de marzo de 2016 - </a:t>
            </a:r>
            <a:r>
              <a:rPr lang="en" dirty="0">
                <a:latin typeface="Arial" pitchFamily="34" charset="0"/>
                <a:cs typeface="Arial" pitchFamily="34" charset="0"/>
              </a:rPr>
              <a:t>Facturación grupo</a:t>
            </a:r>
            <a:r>
              <a:rPr lang="en" b="1" dirty="0">
                <a:latin typeface="Arial" pitchFamily="34" charset="0"/>
                <a:cs typeface="Arial" pitchFamily="34" charset="0"/>
              </a:rPr>
              <a:t> everis </a:t>
            </a:r>
            <a:r>
              <a:rPr lang="en" dirty="0">
                <a:latin typeface="Arial" pitchFamily="34" charset="0"/>
                <a:cs typeface="Arial" pitchFamily="34" charset="0"/>
              </a:rPr>
              <a:t>(millones de €)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03" y="1571914"/>
            <a:ext cx="1162932" cy="121284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776" y="1570008"/>
            <a:ext cx="1389724" cy="117160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697" y="1570008"/>
            <a:ext cx="1248799" cy="1112807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1612" y="6193106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/>
              <a:t> </a:t>
            </a:r>
            <a:r>
              <a:rPr lang="it-IT" sz="1050" dirty="0"/>
              <a:t>Argentina - </a:t>
            </a:r>
            <a:r>
              <a:rPr lang="it-IT" sz="1050" dirty="0" err="1"/>
              <a:t>Bélgica</a:t>
            </a:r>
            <a:r>
              <a:rPr lang="it-IT" sz="1050" dirty="0"/>
              <a:t> - Brasil - Chile - Colombia - EE.UU.- </a:t>
            </a:r>
            <a:r>
              <a:rPr lang="es-ES" sz="1050" dirty="0"/>
              <a:t>España</a:t>
            </a:r>
            <a:r>
              <a:rPr lang="it-IT" sz="1050" dirty="0"/>
              <a:t> - </a:t>
            </a:r>
            <a:r>
              <a:rPr lang="es-ES" sz="1050" dirty="0"/>
              <a:t>Holanda </a:t>
            </a:r>
            <a:r>
              <a:rPr lang="it-IT" sz="1050" dirty="0"/>
              <a:t>- </a:t>
            </a:r>
            <a:r>
              <a:rPr lang="es-ES" sz="1050" dirty="0"/>
              <a:t>Italia </a:t>
            </a:r>
            <a:r>
              <a:rPr lang="it-IT" sz="1050" dirty="0"/>
              <a:t>- </a:t>
            </a:r>
            <a:r>
              <a:rPr lang="es-ES" sz="1050" dirty="0"/>
              <a:t>Luxemburgo </a:t>
            </a:r>
            <a:r>
              <a:rPr lang="it-IT" sz="1050" dirty="0"/>
              <a:t>- </a:t>
            </a:r>
            <a:r>
              <a:rPr lang="es-ES" sz="1050" dirty="0"/>
              <a:t>Marruecos </a:t>
            </a:r>
            <a:r>
              <a:rPr lang="it-IT" sz="1050" dirty="0"/>
              <a:t>- </a:t>
            </a:r>
            <a:r>
              <a:rPr lang="es-ES" sz="1050" dirty="0"/>
              <a:t>México </a:t>
            </a:r>
            <a:r>
              <a:rPr lang="it-IT" sz="1050" dirty="0"/>
              <a:t>- </a:t>
            </a:r>
            <a:r>
              <a:rPr lang="es-ES" sz="1050" dirty="0"/>
              <a:t>Perú </a:t>
            </a:r>
            <a:r>
              <a:rPr lang="it-IT" sz="1050" dirty="0"/>
              <a:t>- </a:t>
            </a:r>
            <a:r>
              <a:rPr lang="es-ES" sz="1050" dirty="0"/>
              <a:t>Portugal </a:t>
            </a:r>
            <a:r>
              <a:rPr lang="it-IT" sz="1050" dirty="0"/>
              <a:t>-</a:t>
            </a:r>
            <a:r>
              <a:rPr lang="es-ES" sz="1050" dirty="0"/>
              <a:t> Reino Unido</a:t>
            </a:r>
          </a:p>
        </p:txBody>
      </p:sp>
      <p:sp>
        <p:nvSpPr>
          <p:cNvPr id="35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6" name="Conector recto 35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8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bit clásico puede prepararse en uno de dos estados 0 o 1. Al leerse, se obtendrá, con toda seguridad, el valor en el que se ha preparado</a:t>
            </a:r>
            <a:endParaRPr lang="en-US" dirty="0"/>
          </a:p>
        </p:txBody>
      </p:sp>
      <p:pic>
        <p:nvPicPr>
          <p:cNvPr id="9218" name="Picture 2" descr="Ãnicos dos estados de un bit">
            <a:extLst>
              <a:ext uri="{FF2B5EF4-FFF2-40B4-BE49-F238E27FC236}">
                <a16:creationId xmlns:a16="http://schemas.microsoft.com/office/drawing/2014/main" id="{DC296776-1BF2-4847-BD51-30C93F3CC3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2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cúbit</a:t>
            </a:r>
            <a:r>
              <a:rPr lang="es-ES" dirty="0"/>
              <a:t> puede prepararse de muchas maneras, de forma que podemos controlar la probabilidad de que al leerse obtengamos 0 o 1.</a:t>
            </a:r>
            <a:endParaRPr lang="en-US" dirty="0"/>
          </a:p>
        </p:txBody>
      </p:sp>
      <p:pic>
        <p:nvPicPr>
          <p:cNvPr id="10242" name="Picture 2" descr="Probabilidad 50/50 de obtener 0 Ã³ 1">
            <a:extLst>
              <a:ext uri="{FF2B5EF4-FFF2-40B4-BE49-F238E27FC236}">
                <a16:creationId xmlns:a16="http://schemas.microsoft.com/office/drawing/2014/main" id="{2C51118D-C90F-42D9-BA57-92CD0A2712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40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F1A8D3-529B-4C8A-8AEC-C57D6FB0F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3C46E-FB6D-4CDE-8FFC-282A8BE09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C9DB1-A497-4D66-AAD3-2DD66E4BE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FE111F-9CBF-4331-8831-17F3FDABE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CAEFEE1-6194-43C2-9725-5A365C9A69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Por ejemplo para que haya el doble de probabilidad de leer 0, que de leer 1.</a:t>
            </a:r>
            <a:endParaRPr lang="en-US" dirty="0"/>
          </a:p>
        </p:txBody>
      </p:sp>
      <p:pic>
        <p:nvPicPr>
          <p:cNvPr id="11269" name="Picture 5" descr="Probabilidad 66/33 de obtener 0 Ã³ 1">
            <a:extLst>
              <a:ext uri="{FF2B5EF4-FFF2-40B4-BE49-F238E27FC236}">
                <a16:creationId xmlns:a16="http://schemas.microsoft.com/office/drawing/2014/main" id="{DE057C50-2C1C-46BE-9C20-2B6DA1D170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06" y="3429000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51C9C9-7A99-4A0F-B69E-A614F8CB7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25B8C0-5556-408F-A81E-4023C8DA2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1C0F7B-DC99-4E61-A146-7CD86851A5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708A1-56D5-460E-B03F-D25164AC2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4F7518-4687-4533-9B32-76372CFE54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Para poner un </a:t>
            </a:r>
            <a:r>
              <a:rPr lang="es-ES" dirty="0" err="1"/>
              <a:t>cúbit</a:t>
            </a:r>
            <a:r>
              <a:rPr lang="es-ES" dirty="0"/>
              <a:t> en superposición, al 50%, utilizamos la puerta de </a:t>
            </a:r>
            <a:r>
              <a:rPr lang="es-ES" b="1" dirty="0" err="1"/>
              <a:t>Hadamard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12290" name="Picture 2" descr="CÃºbit a 0">
            <a:extLst>
              <a:ext uri="{FF2B5EF4-FFF2-40B4-BE49-F238E27FC236}">
                <a16:creationId xmlns:a16="http://schemas.microsoft.com/office/drawing/2014/main" id="{6ECBFB5A-9781-4A36-ADF9-283510F5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1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damard gate">
            <a:extLst>
              <a:ext uri="{FF2B5EF4-FFF2-40B4-BE49-F238E27FC236}">
                <a16:creationId xmlns:a16="http://schemas.microsoft.com/office/drawing/2014/main" id="{0B175335-C14C-4C0B-9E46-8DE5D01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2" y="3390414"/>
            <a:ext cx="13239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Ãºbit en superposiciÃ³n">
            <a:extLst>
              <a:ext uri="{FF2B5EF4-FFF2-40B4-BE49-F238E27FC236}">
                <a16:creationId xmlns:a16="http://schemas.microsoft.com/office/drawing/2014/main" id="{02475BB2-BFC4-4F96-986F-86574237F7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26" y="3390414"/>
            <a:ext cx="3524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9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Los estados cuánticos se representan como “probabilidades” (en realidad las llamamos amplitudes. Sus cuadrados son las posibilidades) de que dicho estado sea el resultado del circuito cuántico.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Estas probabilidades, en total, deben sumar 1 (es normal realizar una normalización de los datos para que esto se cumpla)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esta forma, un </a:t>
            </a:r>
            <a:r>
              <a:rPr lang="es-ES" dirty="0" err="1"/>
              <a:t>cúbit</a:t>
            </a:r>
            <a:r>
              <a:rPr lang="es-ES" dirty="0"/>
              <a:t> (que tiene sólo dos estados) se representa como los valores cuyo cuadrado indica las posibilidades de valer 0 o 1. Es muy importante que sean sus “cuadrados”, porque eso hace que 1 y -1 valgan lo mismo a nivel físico, pero no durante el cálculo del estado final.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7FB54A-AF86-49EB-B9F0-5305BFE5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1" y="4729206"/>
            <a:ext cx="4495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¿Cómo </a:t>
            </a:r>
            <a:r>
              <a:rPr lang="en-US" dirty="0" err="1"/>
              <a:t>calculamos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compuesto</a:t>
            </a:r>
            <a:r>
              <a:rPr lang="en-US" dirty="0"/>
              <a:t>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89894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Fácil</a:t>
            </a:r>
            <a:r>
              <a:rPr lang="en-US" dirty="0"/>
              <a:t>, temenos dos </a:t>
            </a:r>
            <a:r>
              <a:rPr lang="en-US" dirty="0" err="1"/>
              <a:t>cúbits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 </a:t>
            </a:r>
            <a:r>
              <a:rPr lang="en-US" b="1" dirty="0"/>
              <a:t>|00⟩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cúbit</a:t>
            </a:r>
            <a:r>
              <a:rPr lang="en-US" dirty="0"/>
              <a:t>, el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b="1" u="sng" dirty="0"/>
              <a:t>|01⟩ </a:t>
            </a:r>
            <a:r>
              <a:rPr lang="en-US" dirty="0"/>
              <a:t>es el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multiplicar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0</a:t>
            </a:r>
            <a:r>
              <a:rPr lang="en-US" dirty="0"/>
              <a:t> de </a:t>
            </a:r>
            <a:r>
              <a:rPr lang="en-US" b="1" dirty="0"/>
              <a:t>q1</a:t>
            </a:r>
            <a:r>
              <a:rPr lang="en-US" dirty="0"/>
              <a:t> y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del </a:t>
            </a:r>
            <a:r>
              <a:rPr lang="en-US" b="1" dirty="0"/>
              <a:t>q0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da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4 </a:t>
            </a:r>
            <a:r>
              <a:rPr lang="en-US" dirty="0" err="1"/>
              <a:t>estados</a:t>
            </a:r>
            <a:r>
              <a:rPr lang="en-US" dirty="0"/>
              <a:t>, </a:t>
            </a:r>
            <a:r>
              <a:rPr lang="en-US" b="1" dirty="0"/>
              <a:t>|00⟩, |01⟩, |10⟩ y |11⟩</a:t>
            </a:r>
          </a:p>
        </p:txBody>
      </p:sp>
    </p:spTree>
    <p:extLst>
      <p:ext uri="{BB962C8B-B14F-4D97-AF65-F5344CB8AC3E}">
        <p14:creationId xmlns:p14="http://schemas.microsoft.com/office/powerpoint/2010/main" val="326020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AA4584-1515-404E-9A44-C734034EB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0B88A-C440-4E30-9641-F18312F97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9C621-E9E0-4CF6-B387-062115182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E21EE0-145A-4F49-A486-3D4CA8530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cúbits</a:t>
            </a:r>
            <a:r>
              <a:rPr lang="es-ES" dirty="0"/>
              <a:t> y los estados cuánticos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3E4A7BB-1C62-4546-AB42-E5F02608F2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069" y="2914932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De la misma forma, un estado </a:t>
            </a:r>
            <a:r>
              <a:rPr lang="es-ES" u="sng" dirty="0"/>
              <a:t>cuántico</a:t>
            </a:r>
            <a:r>
              <a:rPr lang="es-ES" dirty="0"/>
              <a:t> (formado por más de un </a:t>
            </a:r>
            <a:r>
              <a:rPr lang="es-ES" dirty="0" err="1"/>
              <a:t>cúbit</a:t>
            </a:r>
            <a:r>
              <a:rPr lang="es-ES" dirty="0"/>
              <a:t>) representa las “probabilidades” de que ese estado sea el resultado del circuito.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Al igual que antes, ese valor debe ser elevado al cuadrado para obtener la probabilidad final, y la suma de todas las probabilidades deben dar 1 (Regla de Born)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normalización</a:t>
            </a:r>
            <a:r>
              <a:rPr lang="en-US" dirty="0"/>
              <a:t> de la </a:t>
            </a:r>
            <a:r>
              <a:rPr lang="en-US" dirty="0" err="1"/>
              <a:t>regla</a:t>
            </a:r>
            <a:r>
              <a:rPr lang="en-US" dirty="0"/>
              <a:t> de Born:</a:t>
            </a:r>
          </a:p>
          <a:p>
            <a:endParaRPr lang="en-US" sz="1800" dirty="0"/>
          </a:p>
          <a:p>
            <a:r>
              <a:rPr lang="en-US" dirty="0"/>
              <a:t>                               </a:t>
            </a:r>
            <a:r>
              <a:rPr lang="en-US" sz="1400" dirty="0"/>
              <a:t>= 1</a:t>
            </a:r>
            <a:r>
              <a:rPr lang="en-US" sz="1400" baseline="30000" dirty="0"/>
              <a:t>2</a:t>
            </a:r>
            <a:r>
              <a:rPr lang="en-US" sz="1400" dirty="0"/>
              <a:t>+ 1</a:t>
            </a:r>
            <a:r>
              <a:rPr lang="en-US" sz="1400" baseline="30000" dirty="0"/>
              <a:t>2</a:t>
            </a:r>
            <a:r>
              <a:rPr lang="en-US" sz="1400" dirty="0"/>
              <a:t>= 2                                                             =                = ½ + ½ = 1</a:t>
            </a:r>
          </a:p>
          <a:p>
            <a:endParaRPr lang="en-US" sz="1400" dirty="0"/>
          </a:p>
          <a:p>
            <a:r>
              <a:rPr lang="en-US" sz="1400" dirty="0"/>
              <a:t>							 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F2D626-73E6-4A04-A09D-C2B26F673B38}"/>
              </a:ext>
            </a:extLst>
          </p:cNvPr>
          <p:cNvSpPr txBox="1"/>
          <p:nvPr/>
        </p:nvSpPr>
        <p:spPr>
          <a:xfrm>
            <a:off x="2485029" y="4086310"/>
            <a:ext cx="422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0 </a:t>
            </a:r>
            <a:r>
              <a:rPr lang="en-US" b="1" dirty="0">
                <a:solidFill>
                  <a:srgbClr val="000000"/>
                </a:solidFill>
              </a:rPr>
              <a:t>|00⟩ </a:t>
            </a:r>
            <a:r>
              <a:rPr lang="es-ES" b="1" dirty="0">
                <a:solidFill>
                  <a:srgbClr val="000000"/>
                </a:solidFill>
              </a:rPr>
              <a:t>+ 0.5</a:t>
            </a:r>
            <a:r>
              <a:rPr lang="en-US" b="1" dirty="0">
                <a:solidFill>
                  <a:srgbClr val="000000"/>
                </a:solidFill>
              </a:rPr>
              <a:t> |01⟩ </a:t>
            </a:r>
            <a:r>
              <a:rPr lang="es-ES" b="1" dirty="0">
                <a:solidFill>
                  <a:srgbClr val="000000"/>
                </a:solidFill>
              </a:rPr>
              <a:t>+ 0.25</a:t>
            </a:r>
            <a:r>
              <a:rPr lang="en-US" b="1" dirty="0">
                <a:solidFill>
                  <a:srgbClr val="000000"/>
                </a:solidFill>
              </a:rPr>
              <a:t>|10⟩</a:t>
            </a:r>
            <a:r>
              <a:rPr lang="es-ES" b="1" dirty="0">
                <a:solidFill>
                  <a:srgbClr val="000000"/>
                </a:solidFill>
              </a:rPr>
              <a:t> + 0.25</a:t>
            </a:r>
            <a:r>
              <a:rPr lang="en-US" b="1" dirty="0">
                <a:solidFill>
                  <a:srgbClr val="000000"/>
                </a:solidFill>
              </a:rPr>
              <a:t> |11⟩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9595AD-6356-4AF2-8107-444F1335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0" y="4951663"/>
            <a:ext cx="552450" cy="1028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D44D7A-A1AF-4DA8-BBBB-95A97403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54" y="4909597"/>
            <a:ext cx="828675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59B249-93D0-45AC-AB73-35C5E7FE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010" y="4856413"/>
            <a:ext cx="771525" cy="1219200"/>
          </a:xfrm>
          <a:prstGeom prst="rect">
            <a:avLst/>
          </a:prstGeom>
        </p:spPr>
      </p:pic>
      <p:pic>
        <p:nvPicPr>
          <p:cNvPr id="2058" name="Picture 10" descr="http://www.pngmart.com/files/3/Red-Cross-Transparent-PNG.png">
            <a:extLst>
              <a:ext uri="{FF2B5EF4-FFF2-40B4-BE49-F238E27FC236}">
                <a16:creationId xmlns:a16="http://schemas.microsoft.com/office/drawing/2014/main" id="{F19F0A19-C5FF-4865-8202-224095D5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57" y="5118265"/>
            <a:ext cx="712553" cy="7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www.freeiconspng.com/uploads/checkmark-png-16.png">
            <a:extLst>
              <a:ext uri="{FF2B5EF4-FFF2-40B4-BE49-F238E27FC236}">
                <a16:creationId xmlns:a16="http://schemas.microsoft.com/office/drawing/2014/main" id="{A0F8CBFC-010C-400D-9E45-DBF4F68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53" y="5047243"/>
            <a:ext cx="819336" cy="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5AE3E72-E8FA-42AC-A6B6-99E2173F20ED}"/>
              </a:ext>
            </a:extLst>
          </p:cNvPr>
          <p:cNvSpPr/>
          <p:nvPr/>
        </p:nvSpPr>
        <p:spPr>
          <a:xfrm>
            <a:off x="4744780" y="5196168"/>
            <a:ext cx="422031" cy="703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E1B7903-204E-4E45-838D-FE9A48AD94E8}"/>
              </a:ext>
            </a:extLst>
          </p:cNvPr>
          <p:cNvCxnSpPr>
            <a:cxnSpLocks/>
          </p:cNvCxnSpPr>
          <p:nvPr/>
        </p:nvCxnSpPr>
        <p:spPr>
          <a:xfrm flipV="1">
            <a:off x="4966721" y="5886981"/>
            <a:ext cx="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1606C4-FB4D-4A49-A6C1-68D838141559}"/>
              </a:ext>
            </a:extLst>
          </p:cNvPr>
          <p:cNvSpPr txBox="1"/>
          <p:nvPr/>
        </p:nvSpPr>
        <p:spPr>
          <a:xfrm>
            <a:off x="4183831" y="6223290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Normalizamos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2B8094-4A13-427D-AF68-450C7FF9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176" y="6223706"/>
            <a:ext cx="828675" cy="6762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497E8BA-128A-40EF-B1D8-7775A4B77E9F}"/>
              </a:ext>
            </a:extLst>
          </p:cNvPr>
          <p:cNvCxnSpPr>
            <a:cxnSpLocks/>
          </p:cNvCxnSpPr>
          <p:nvPr/>
        </p:nvCxnSpPr>
        <p:spPr>
          <a:xfrm>
            <a:off x="6462944" y="5980363"/>
            <a:ext cx="276015" cy="322603"/>
          </a:xfrm>
          <a:prstGeom prst="straightConnector1">
            <a:avLst/>
          </a:prstGeom>
          <a:ln w="38100"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5E35B-CA57-4E11-95CA-1B0C9474E362}"/>
              </a:ext>
            </a:extLst>
          </p:cNvPr>
          <p:cNvSpPr txBox="1"/>
          <p:nvPr/>
        </p:nvSpPr>
        <p:spPr>
          <a:xfrm>
            <a:off x="6766210" y="5932285"/>
            <a:ext cx="2097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</a:rPr>
              <a:t>Es como sumar estados</a:t>
            </a:r>
          </a:p>
        </p:txBody>
      </p:sp>
    </p:spTree>
    <p:extLst>
      <p:ext uri="{BB962C8B-B14F-4D97-AF65-F5344CB8AC3E}">
        <p14:creationId xmlns:p14="http://schemas.microsoft.com/office/powerpoint/2010/main" val="79759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FFBE89-DD0A-4E6E-8AA9-AC2203CEEA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E775D7-F2B5-4A4A-80F4-50167F24E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D149F-68CD-4CAE-BB13-8B99A4EA4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A8C9E4-6BAC-4804-840A-2F887F630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bra-ket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8EAD46-B4F7-4EA0-9E7B-A7F43771FD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Te habrás fijado en que cuando escribimos un </a:t>
            </a:r>
            <a:r>
              <a:rPr lang="es-ES" b="1" dirty="0" err="1"/>
              <a:t>cúbit</a:t>
            </a:r>
            <a:r>
              <a:rPr lang="es-ES" dirty="0"/>
              <a:t>, no ponemos </a:t>
            </a:r>
            <a:r>
              <a:rPr lang="es-ES" b="1" dirty="0"/>
              <a:t>0</a:t>
            </a:r>
            <a:r>
              <a:rPr lang="es-ES" dirty="0"/>
              <a:t> o </a:t>
            </a:r>
            <a:r>
              <a:rPr lang="es-ES" b="1" dirty="0"/>
              <a:t>1</a:t>
            </a:r>
            <a:r>
              <a:rPr lang="es-ES" dirty="0"/>
              <a:t>, si no </a:t>
            </a:r>
            <a:r>
              <a:rPr lang="en-US" b="1" dirty="0"/>
              <a:t>|0⟩</a:t>
            </a:r>
            <a:r>
              <a:rPr lang="es-ES" dirty="0"/>
              <a:t> o </a:t>
            </a:r>
            <a:r>
              <a:rPr lang="en-US" b="1" dirty="0"/>
              <a:t>|1⟩</a:t>
            </a:r>
            <a:r>
              <a:rPr lang="es-ES" dirty="0"/>
              <a:t>. Esto es debido a que es un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ocasiones te encontrarás con una notación similar, </a:t>
            </a:r>
            <a:r>
              <a:rPr lang="en-US" b="1" dirty="0"/>
              <a:t>⟨0|</a:t>
            </a:r>
            <a:r>
              <a:rPr lang="es-ES" dirty="0"/>
              <a:t> </a:t>
            </a:r>
            <a:r>
              <a:rPr lang="es-ES" b="1" dirty="0"/>
              <a:t>o </a:t>
            </a:r>
            <a:r>
              <a:rPr lang="en-US" b="1" dirty="0"/>
              <a:t>⟨1|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la notación </a:t>
            </a:r>
            <a:r>
              <a:rPr lang="es-ES" b="1" dirty="0" err="1"/>
              <a:t>bra-ke</a:t>
            </a:r>
            <a:r>
              <a:rPr lang="es-ES" dirty="0" err="1"/>
              <a:t>t</a:t>
            </a:r>
            <a:r>
              <a:rPr lang="es-ES" dirty="0"/>
              <a:t> llamamos </a:t>
            </a:r>
            <a:r>
              <a:rPr lang="es-ES" b="1" dirty="0" err="1"/>
              <a:t>bra</a:t>
            </a:r>
            <a:r>
              <a:rPr lang="es-ES" dirty="0"/>
              <a:t> a la parte izquierda, es decir </a:t>
            </a:r>
            <a:r>
              <a:rPr lang="en-US" b="1" dirty="0"/>
              <a:t>⟨0|</a:t>
            </a:r>
            <a:r>
              <a:rPr lang="es-ES" dirty="0"/>
              <a:t> y </a:t>
            </a:r>
            <a:r>
              <a:rPr lang="es-ES" b="1" dirty="0" err="1"/>
              <a:t>ket</a:t>
            </a:r>
            <a:r>
              <a:rPr lang="es-ES" dirty="0"/>
              <a:t> a la parte derecha, es decir </a:t>
            </a:r>
            <a:r>
              <a:rPr lang="en-US" b="1" dirty="0"/>
              <a:t>|0⟩</a:t>
            </a:r>
            <a:r>
              <a:rPr lang="es-ES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para multiplicar matrices las columnas de la primera deben ser igual a las filas de la segunda, usamos dicha notación para indicar cómo pintamos dicha matriz.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Esta es la notación básica de un </a:t>
            </a:r>
            <a:r>
              <a:rPr lang="es-ES" dirty="0" err="1"/>
              <a:t>cúbit</a:t>
            </a:r>
            <a:r>
              <a:rPr lang="es-ES" dirty="0"/>
              <a:t>  </a:t>
            </a:r>
            <a:r>
              <a:rPr lang="es-ES" b="1" dirty="0"/>
              <a:t>a</a:t>
            </a:r>
            <a:r>
              <a:rPr lang="en-US" b="1" dirty="0"/>
              <a:t>|0⟩</a:t>
            </a:r>
            <a:r>
              <a:rPr lang="es-ES" dirty="0"/>
              <a:t> + </a:t>
            </a:r>
            <a:r>
              <a:rPr lang="es-ES" b="1" dirty="0"/>
              <a:t>b</a:t>
            </a:r>
            <a:r>
              <a:rPr lang="en-US" b="1" dirty="0"/>
              <a:t>|1⟩</a:t>
            </a:r>
            <a:r>
              <a:rPr lang="en-US" dirty="0"/>
              <a:t>, </a:t>
            </a:r>
            <a:r>
              <a:rPr lang="en-US" dirty="0" err="1"/>
              <a:t>siendo</a:t>
            </a:r>
            <a:r>
              <a:rPr lang="en-US" dirty="0"/>
              <a:t> a y b los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</a:t>
            </a:r>
            <a:r>
              <a:rPr lang="en-US" dirty="0" err="1"/>
              <a:t>cuadrado</a:t>
            </a:r>
            <a:r>
              <a:rPr lang="en-US" dirty="0"/>
              <a:t> </a:t>
            </a:r>
            <a:r>
              <a:rPr lang="en-US" dirty="0" err="1"/>
              <a:t>expresaba</a:t>
            </a:r>
            <a:r>
              <a:rPr lang="en-US" dirty="0"/>
              <a:t> la </a:t>
            </a:r>
            <a:r>
              <a:rPr lang="en-US" dirty="0" err="1"/>
              <a:t>posibilidad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un 0 y un 1 </a:t>
            </a:r>
            <a:r>
              <a:rPr lang="en-US" dirty="0" err="1"/>
              <a:t>respectivamente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representado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</a:t>
            </a:r>
            <a:r>
              <a:rPr lang="en-US" dirty="0" err="1"/>
              <a:t>matriz</a:t>
            </a:r>
            <a:r>
              <a:rPr lang="en-US" dirty="0"/>
              <a:t> de 2 </a:t>
            </a:r>
            <a:r>
              <a:rPr lang="en-US" dirty="0" err="1"/>
              <a:t>elementos</a:t>
            </a:r>
            <a:r>
              <a:rPr lang="en-US" dirty="0"/>
              <a:t>, a y b. Tanto </a:t>
            </a:r>
            <a:r>
              <a:rPr lang="en-US" dirty="0" err="1"/>
              <a:t>horizontalmente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verticalmente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Corchetes 7">
            <a:extLst>
              <a:ext uri="{FF2B5EF4-FFF2-40B4-BE49-F238E27FC236}">
                <a16:creationId xmlns:a16="http://schemas.microsoft.com/office/drawing/2014/main" id="{40F1D844-471F-47B7-A43F-C3612A7B7A7D}"/>
              </a:ext>
            </a:extLst>
          </p:cNvPr>
          <p:cNvSpPr/>
          <p:nvPr/>
        </p:nvSpPr>
        <p:spPr>
          <a:xfrm>
            <a:off x="3050894" y="5324961"/>
            <a:ext cx="419450" cy="9831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rchetes 8">
            <a:extLst>
              <a:ext uri="{FF2B5EF4-FFF2-40B4-BE49-F238E27FC236}">
                <a16:creationId xmlns:a16="http://schemas.microsoft.com/office/drawing/2014/main" id="{42D26E20-816A-4D5C-B556-B2B7542A6FC3}"/>
              </a:ext>
            </a:extLst>
          </p:cNvPr>
          <p:cNvSpPr/>
          <p:nvPr/>
        </p:nvSpPr>
        <p:spPr>
          <a:xfrm>
            <a:off x="5579073" y="5606549"/>
            <a:ext cx="796954" cy="346633"/>
          </a:xfrm>
          <a:prstGeom prst="bracketPair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B46601-1A79-447B-ABFE-39A7AE0082D1}"/>
              </a:ext>
            </a:extLst>
          </p:cNvPr>
          <p:cNvSpPr txBox="1"/>
          <p:nvPr/>
        </p:nvSpPr>
        <p:spPr>
          <a:xfrm>
            <a:off x="3098186" y="5354862"/>
            <a:ext cx="4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</a:t>
            </a:r>
          </a:p>
          <a:p>
            <a:br>
              <a:rPr lang="es-ES" b="1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0000"/>
                </a:solidFill>
              </a:rPr>
              <a:t>b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DB15EF-FB91-41D1-AC25-1389CAD22F3F}"/>
              </a:ext>
            </a:extLst>
          </p:cNvPr>
          <p:cNvSpPr txBox="1"/>
          <p:nvPr/>
        </p:nvSpPr>
        <p:spPr>
          <a:xfrm>
            <a:off x="5626365" y="5574401"/>
            <a:ext cx="10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a    b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0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</a:t>
            </a:r>
            <a:r>
              <a:rPr lang="es-ES" dirty="0" err="1"/>
              <a:t>Not</a:t>
            </a:r>
            <a:r>
              <a:rPr lang="es-ES" dirty="0"/>
              <a:t> (Pauli X):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F6D0E0-D1CD-4F78-A948-26E70187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87" y="4472512"/>
            <a:ext cx="819150" cy="847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183805-E18A-44CB-990C-9E8878F6F049}"/>
              </a:ext>
            </a:extLst>
          </p:cNvPr>
          <p:cNvSpPr/>
          <p:nvPr/>
        </p:nvSpPr>
        <p:spPr>
          <a:xfrm>
            <a:off x="1224793" y="35947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|0⟩=|1⟩</a:t>
            </a:r>
          </a:p>
          <a:p>
            <a:r>
              <a:rPr lang="en-US" dirty="0">
                <a:solidFill>
                  <a:srgbClr val="000000"/>
                </a:solidFill>
                <a:latin typeface="MathJax_Math-italic"/>
              </a:rPr>
              <a:t>X</a:t>
            </a:r>
            <a:r>
              <a:rPr lang="en-US" dirty="0">
                <a:solidFill>
                  <a:srgbClr val="000000"/>
                </a:solidFill>
                <a:latin typeface="MathJax_Main"/>
              </a:rPr>
              <a:t>|1⟩=|0⟩</a:t>
            </a:r>
            <a:br>
              <a:rPr lang="en-US" dirty="0"/>
            </a:b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78A475-A9A8-4CFE-B4FE-53F5870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47" y="2622401"/>
            <a:ext cx="819150" cy="847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729124-9C10-4E2A-8CF8-41DCC54D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0" y="4595419"/>
            <a:ext cx="409575" cy="685800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9F153F-E3B3-4DD5-8478-E9B826BA9E33}"/>
              </a:ext>
            </a:extLst>
          </p:cNvPr>
          <p:cNvCxnSpPr/>
          <p:nvPr/>
        </p:nvCxnSpPr>
        <p:spPr>
          <a:xfrm>
            <a:off x="4211273" y="4938319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456B2DC-9855-48E7-AA2F-F83C9EDD3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20" y="4566844"/>
            <a:ext cx="390525" cy="714375"/>
          </a:xfrm>
          <a:prstGeom prst="rect">
            <a:avLst/>
          </a:prstGeom>
        </p:spPr>
      </p:pic>
      <p:pic>
        <p:nvPicPr>
          <p:cNvPr id="14338" name="Picture 2" descr="https://s3.us-south.cloud-object-storage.appdomain.cloud/strapi/a5c775fe4025463593d15819795efcd0cx.png">
            <a:extLst>
              <a:ext uri="{FF2B5EF4-FFF2-40B4-BE49-F238E27FC236}">
                <a16:creationId xmlns:a16="http://schemas.microsoft.com/office/drawing/2014/main" id="{A7F55482-BE53-4940-AD54-CE6A6BB0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5" y="27414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6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</a:t>
            </a:r>
            <a:r>
              <a:rPr lang="es-ES" dirty="0" err="1"/>
              <a:t>Hadamard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Intercambia los estados </a:t>
            </a:r>
            <a:r>
              <a:rPr lang="en-US" dirty="0"/>
              <a:t>|0⟩ y |1⟩ a |+⟩ y |−⟩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265694-8C52-498A-BC88-12390DEA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3767617"/>
            <a:ext cx="914400" cy="781050"/>
          </a:xfrm>
          <a:prstGeom prst="rect">
            <a:avLst/>
          </a:prstGeom>
        </p:spPr>
      </p:pic>
      <p:pic>
        <p:nvPicPr>
          <p:cNvPr id="13314" name="Picture 2" descr="https://s3.us-south.cloud-object-storage.appdomain.cloud/strapi/9d1a55e8450c411b92bc0cc25e9c93e5h.png">
            <a:extLst>
              <a:ext uri="{FF2B5EF4-FFF2-40B4-BE49-F238E27FC236}">
                <a16:creationId xmlns:a16="http://schemas.microsoft.com/office/drawing/2014/main" id="{997D847E-B005-4151-B881-DD9AB73F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03" y="289837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689448-EC5F-4E78-9298-FA5F336D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58" y="3815242"/>
            <a:ext cx="4095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DEF107-904E-4665-869F-7F0F135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7" y="2812653"/>
            <a:ext cx="914400" cy="781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CF52D0-9187-43F9-82CF-2CE2B214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10" y="3791429"/>
            <a:ext cx="428625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94D2EF-9A54-4DEE-822C-0892972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0" y="4899489"/>
            <a:ext cx="914400" cy="7810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09EF1-38FA-453E-8519-0591E4C88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682" y="4916267"/>
            <a:ext cx="390525" cy="714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CEDA5A-7188-4FD3-BF5C-23F8C7769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501" y="4925792"/>
            <a:ext cx="600075" cy="762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16FBF90-E7B8-41E8-8B81-9F54EAA9D087}"/>
              </a:ext>
            </a:extLst>
          </p:cNvPr>
          <p:cNvCxnSpPr/>
          <p:nvPr/>
        </p:nvCxnSpPr>
        <p:spPr>
          <a:xfrm>
            <a:off x="2260836" y="4132975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6F13E4-EC3D-4A50-A5A7-B5D1F25CBFDE}"/>
              </a:ext>
            </a:extLst>
          </p:cNvPr>
          <p:cNvCxnSpPr/>
          <p:nvPr/>
        </p:nvCxnSpPr>
        <p:spPr>
          <a:xfrm>
            <a:off x="2260836" y="5248711"/>
            <a:ext cx="55367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11D7DE-062D-4241-AEE0-A9B31E84CA25}"/>
              </a:ext>
            </a:extLst>
          </p:cNvPr>
          <p:cNvSpPr txBox="1"/>
          <p:nvPr/>
        </p:nvSpPr>
        <p:spPr>
          <a:xfrm>
            <a:off x="3866421" y="3657599"/>
            <a:ext cx="4312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Cuidado, la suma de los cuadrados de estas amplitudes no da 1, da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Para evitar esto, se aplica la “normalización” en este caso es multiplicar por          , cuyo cuadrado da 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00000"/>
                </a:solidFill>
              </a:rPr>
              <a:t>De esta forma la suma sigue dando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3D36288-92CD-40E7-A4C7-A9F321583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5" y="4680414"/>
            <a:ext cx="3714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>
          <a:xfrm>
            <a:off x="2186635" y="785133"/>
            <a:ext cx="4903281" cy="348343"/>
          </a:xfrm>
        </p:spPr>
        <p:txBody>
          <a:bodyPr/>
          <a:lstStyle/>
          <a:p>
            <a:r>
              <a:rPr lang="es-ES" b="1" dirty="0">
                <a:ea typeface="Arial"/>
                <a:cs typeface="Arial"/>
                <a:sym typeface="Arial"/>
              </a:rPr>
              <a:t>NTT DATA es la 10ª compañía de servicios TIC en el mundo.</a:t>
            </a:r>
            <a:r>
              <a:rPr lang="es-ES" dirty="0">
                <a:ea typeface="Arial"/>
                <a:cs typeface="Arial"/>
                <a:sym typeface="Arial"/>
              </a:rPr>
              <a:t> Trabajamos con nuestros clientes generando innovación y ofreciendo la mejor calidad y precio. </a:t>
            </a:r>
            <a:r>
              <a:rPr lang="es-ES" b="1" dirty="0">
                <a:ea typeface="Arial"/>
                <a:cs typeface="Arial"/>
                <a:sym typeface="Arial"/>
              </a:rPr>
              <a:t>NTT DATA</a:t>
            </a:r>
            <a:r>
              <a:rPr lang="es-ES" dirty="0">
                <a:ea typeface="Arial"/>
                <a:cs typeface="Arial"/>
                <a:sym typeface="Arial"/>
              </a:rPr>
              <a:t> es parte de </a:t>
            </a:r>
            <a:r>
              <a:rPr lang="es-ES" b="1" dirty="0">
                <a:ea typeface="Arial"/>
                <a:cs typeface="Arial"/>
                <a:sym typeface="Arial"/>
              </a:rPr>
              <a:t>NTT</a:t>
            </a:r>
            <a:r>
              <a:rPr lang="es-ES" dirty="0">
                <a:ea typeface="Arial"/>
                <a:cs typeface="Arial"/>
                <a:sym typeface="Arial"/>
              </a:rPr>
              <a:t> </a:t>
            </a:r>
            <a:r>
              <a:rPr lang="es-ES" b="1" dirty="0">
                <a:ea typeface="Arial"/>
                <a:cs typeface="Arial"/>
                <a:sym typeface="Arial"/>
              </a:rPr>
              <a:t>GROUP. </a:t>
            </a:r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>
          <a:xfrm>
            <a:off x="1589258" y="2727325"/>
            <a:ext cx="1776572" cy="473075"/>
          </a:xfrm>
        </p:spPr>
        <p:txBody>
          <a:bodyPr/>
          <a:lstStyle/>
          <a:p>
            <a:r>
              <a:rPr lang="es-ES" sz="4000" dirty="0"/>
              <a:t>80.000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5"/>
          </p:nvPr>
        </p:nvSpPr>
        <p:spPr>
          <a:xfrm>
            <a:off x="1690601" y="3238500"/>
            <a:ext cx="1506537" cy="371475"/>
          </a:xfrm>
        </p:spPr>
        <p:txBody>
          <a:bodyPr/>
          <a:lstStyle/>
          <a:p>
            <a:r>
              <a:rPr lang="es-ES" dirty="0"/>
              <a:t>Profesionales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6"/>
          </p:nvPr>
        </p:nvSpPr>
        <p:spPr>
          <a:xfrm>
            <a:off x="1690528" y="4238624"/>
            <a:ext cx="1505836" cy="478747"/>
          </a:xfrm>
        </p:spPr>
        <p:txBody>
          <a:bodyPr/>
          <a:lstStyle/>
          <a:p>
            <a:pPr marL="0" lvl="0" indent="0" algn="ctr">
              <a:buNone/>
            </a:pPr>
            <a:r>
              <a:rPr lang="es-ES" sz="4000" spc="-45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$ </a:t>
            </a:r>
            <a:r>
              <a:rPr lang="es-ES" sz="4000" spc="-30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13,5</a:t>
            </a:r>
          </a:p>
          <a:p>
            <a:pPr marL="0" indent="0" algn="ctr">
              <a:buNone/>
            </a:pPr>
            <a:endParaRPr lang="es-ES" sz="4000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7"/>
          </p:nvPr>
        </p:nvSpPr>
        <p:spPr>
          <a:xfrm>
            <a:off x="1589258" y="4808536"/>
            <a:ext cx="1675301" cy="48985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Mil millones </a:t>
            </a:r>
          </a:p>
          <a:p>
            <a:pPr marL="0" indent="0" algn="ctr">
              <a:lnSpc>
                <a:spcPts val="600"/>
              </a:lnSpc>
              <a:spcBef>
                <a:spcPts val="600"/>
              </a:spcBef>
              <a:buNone/>
            </a:pPr>
            <a:r>
              <a:rPr lang="es-ES" sz="1200" dirty="0"/>
              <a:t>de ingresos anuales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/>
          </p:nvPr>
        </p:nvSpPr>
        <p:spPr>
          <a:xfrm>
            <a:off x="7017243" y="2695575"/>
            <a:ext cx="1505836" cy="457200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10ª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9"/>
          </p:nvPr>
        </p:nvSpPr>
        <p:spPr>
          <a:xfrm>
            <a:off x="7055343" y="3222625"/>
            <a:ext cx="1505836" cy="37147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Compañía en </a:t>
            </a:r>
            <a:r>
              <a:rPr lang="es-ES" sz="1200" dirty="0"/>
              <a:t>el sector IT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0"/>
          </p:nvPr>
        </p:nvSpPr>
        <p:spPr>
          <a:xfrm>
            <a:off x="7708691" y="4445054"/>
            <a:ext cx="749510" cy="49383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40</a:t>
            </a:r>
          </a:p>
        </p:txBody>
      </p:sp>
      <p:sp>
        <p:nvSpPr>
          <p:cNvPr id="68" name="Marcador de texto 67"/>
          <p:cNvSpPr>
            <a:spLocks noGrp="1"/>
          </p:cNvSpPr>
          <p:nvPr>
            <p:ph type="body" sz="quarter" idx="21"/>
          </p:nvPr>
        </p:nvSpPr>
        <p:spPr>
          <a:xfrm>
            <a:off x="7175291" y="4959235"/>
            <a:ext cx="1436688" cy="39075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de países</a:t>
            </a:r>
          </a:p>
        </p:txBody>
      </p:sp>
      <p:sp>
        <p:nvSpPr>
          <p:cNvPr id="69" name="Shape 182"/>
          <p:cNvSpPr/>
          <p:nvPr/>
        </p:nvSpPr>
        <p:spPr>
          <a:xfrm>
            <a:off x="7226089" y="4222831"/>
            <a:ext cx="1540330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l">
              <a:defRPr sz="1800"/>
            </a:pPr>
            <a:r>
              <a:rPr lang="es-ES" sz="1600" dirty="0">
                <a:sym typeface="Arial"/>
              </a:rPr>
              <a:t>Operamos</a:t>
            </a:r>
          </a:p>
          <a:p>
            <a:pPr lvl="0" algn="l">
              <a:defRPr sz="1800"/>
            </a:pPr>
            <a:r>
              <a:rPr lang="es-ES" sz="1200" dirty="0">
                <a:sym typeface="Arial"/>
              </a:rPr>
              <a:t>en más</a:t>
            </a:r>
            <a:endParaRPr lang="es-ES" sz="1200" dirty="0">
              <a:sym typeface="Helvetica Neue"/>
            </a:endParaRPr>
          </a:p>
        </p:txBody>
      </p:sp>
      <p:pic>
        <p:nvPicPr>
          <p:cNvPr id="71" name="image16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039" y="3875413"/>
            <a:ext cx="835336" cy="23311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2" name="Conector recto 71"/>
          <p:cNvCxnSpPr/>
          <p:nvPr/>
        </p:nvCxnSpPr>
        <p:spPr>
          <a:xfrm>
            <a:off x="1690528" y="3657600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1690528" y="5362575"/>
            <a:ext cx="1505836" cy="0"/>
          </a:xfrm>
          <a:prstGeom prst="line">
            <a:avLst/>
          </a:prstGeom>
          <a:ln w="28575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7055343" y="3743325"/>
            <a:ext cx="1505836" cy="0"/>
          </a:xfrm>
          <a:prstGeom prst="line">
            <a:avLst/>
          </a:prstGeom>
          <a:ln w="28575">
            <a:solidFill>
              <a:srgbClr val="960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7089917" y="5337175"/>
            <a:ext cx="1505836" cy="0"/>
          </a:xfrm>
          <a:prstGeom prst="line">
            <a:avLst/>
          </a:prstGeom>
          <a:ln w="28575">
            <a:solidFill>
              <a:srgbClr val="9AA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689345" y="619560"/>
            <a:ext cx="1354138" cy="263769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Group</a:t>
            </a:r>
          </a:p>
        </p:txBody>
      </p:sp>
      <p:sp>
        <p:nvSpPr>
          <p:cNvPr id="31" name="Marcador de texto 18"/>
          <p:cNvSpPr>
            <a:spLocks noGrp="1"/>
          </p:cNvSpPr>
          <p:nvPr>
            <p:ph type="body" sz="quarter" idx="11"/>
          </p:nvPr>
        </p:nvSpPr>
        <p:spPr>
          <a:xfrm>
            <a:off x="536518" y="777246"/>
            <a:ext cx="1470082" cy="562091"/>
          </a:xfrm>
        </p:spPr>
        <p:txBody>
          <a:bodyPr/>
          <a:lstStyle/>
          <a:p>
            <a:r>
              <a:rPr lang="es-ES" sz="1800" dirty="0"/>
              <a:t>Información corporativa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2001802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Cambia la amplitud de los estados </a:t>
            </a:r>
            <a:r>
              <a:rPr lang="en-US" dirty="0"/>
              <a:t>|0⟩ y |1⟩, </a:t>
            </a:r>
            <a:r>
              <a:rPr lang="en-US" dirty="0" err="1"/>
              <a:t>parece</a:t>
            </a:r>
            <a:r>
              <a:rPr lang="en-US" dirty="0"/>
              <a:t> similar a X, </a:t>
            </a:r>
            <a:r>
              <a:rPr lang="en-US" dirty="0" err="1"/>
              <a:t>pero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la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F28433-D34B-4471-A307-29F849E8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56" y="2541439"/>
            <a:ext cx="885825" cy="809625"/>
          </a:xfrm>
          <a:prstGeom prst="rect">
            <a:avLst/>
          </a:prstGeom>
        </p:spPr>
      </p:pic>
      <p:pic>
        <p:nvPicPr>
          <p:cNvPr id="15362" name="Picture 2" descr="https://s3.us-south.cloud-object-storage.appdomain.cloud/strapi/1fe22994647245299d2c257958d14562y.png">
            <a:extLst>
              <a:ext uri="{FF2B5EF4-FFF2-40B4-BE49-F238E27FC236}">
                <a16:creationId xmlns:a16="http://schemas.microsoft.com/office/drawing/2014/main" id="{76C9F863-3B88-438C-9B01-88DC7D6AD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1" y="26532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Pauli 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-1.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9970A5-7F94-4E76-A2DD-91809FAF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6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Deja la amplitud </a:t>
            </a:r>
            <a:r>
              <a:rPr lang="en-US" dirty="0"/>
              <a:t>|0⟩ sin </a:t>
            </a:r>
            <a:r>
              <a:rPr lang="en-US" dirty="0" err="1"/>
              <a:t>cambios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multiplica</a:t>
            </a:r>
            <a:r>
              <a:rPr lang="en-US" dirty="0"/>
              <a:t> la amplitude de |1⟩ por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B3E4F0-9FB1-4CD7-BAAA-43F5790E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50" y="2581802"/>
            <a:ext cx="857250" cy="752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9E761D-0487-46DB-9801-E74C2832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12" y="2610376"/>
            <a:ext cx="6858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rotación </a:t>
            </a:r>
            <a:r>
              <a:rPr lang="es-ES" dirty="0" err="1"/>
              <a:t>Rx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Ry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), </a:t>
            </a:r>
            <a:r>
              <a:rPr lang="es-ES" dirty="0" err="1"/>
              <a:t>Rz</a:t>
            </a:r>
            <a:r>
              <a:rPr lang="es-ES" dirty="0"/>
              <a:t>(</a:t>
            </a:r>
            <a:r>
              <a:rPr lang="el-GR" i="1" dirty="0"/>
              <a:t>θ</a:t>
            </a:r>
            <a:r>
              <a:rPr lang="es-ES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Rotan la esfera sobre el eje indicado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887B23-8ECB-4300-85FA-5B28A36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9" y="3711731"/>
            <a:ext cx="723900" cy="733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0FF977-45A0-42DA-973E-E16DA59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57" y="3730780"/>
            <a:ext cx="704850" cy="6953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3B451B-7EF7-4B47-A05E-510566A7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842" y="3760317"/>
            <a:ext cx="666750" cy="695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DA87F0-2650-4603-B7D9-AD03FD628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6" y="4889530"/>
            <a:ext cx="2752725" cy="704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97044E-1016-4D03-9E12-23D1F794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94" y="4899055"/>
            <a:ext cx="2009775" cy="6953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D6AFCC-EB05-4D49-8A1B-3CF64B22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617" y="4806897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1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A2DC15-BA66-46FF-9772-F0521C5C6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4DBA2-6406-41BA-B91D-0A489E27C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54DA26-EF0E-4674-80ED-5E2DF15C9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Son matrices que multiplican los estados. Nada más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4D6C6-3BD2-4D85-AFB9-57B9047E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Puertas cuánticas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27BDFF4-94AD-4B1D-A8FA-A275DA4BAB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Puerta de control, </a:t>
            </a:r>
            <a:r>
              <a:rPr lang="es-ES" dirty="0" err="1"/>
              <a:t>Cx</a:t>
            </a:r>
            <a:r>
              <a:rPr lang="es-ES" dirty="0"/>
              <a:t>, </a:t>
            </a:r>
            <a:r>
              <a:rPr lang="es-ES" dirty="0" err="1"/>
              <a:t>Toffoli</a:t>
            </a:r>
            <a:r>
              <a:rPr lang="es-ES" dirty="0"/>
              <a:t>, </a:t>
            </a:r>
            <a:r>
              <a:rPr lang="es-ES" dirty="0" err="1"/>
              <a:t>Cz</a:t>
            </a:r>
            <a:r>
              <a:rPr lang="es-ES" dirty="0"/>
              <a:t>, </a:t>
            </a:r>
            <a:r>
              <a:rPr lang="es-ES" dirty="0" err="1"/>
              <a:t>CCz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Las veremos más delante, porque aplican entrelazamiento cuántico</a:t>
            </a:r>
          </a:p>
          <a:p>
            <a:r>
              <a:rPr lang="es-ES" dirty="0"/>
              <a:t>     </a:t>
            </a:r>
          </a:p>
          <a:p>
            <a:r>
              <a:rPr lang="es-ES" dirty="0"/>
              <a:t>         </a:t>
            </a:r>
            <a:r>
              <a:rPr lang="es-ES" dirty="0" err="1"/>
              <a:t>Cx</a:t>
            </a:r>
            <a:r>
              <a:rPr lang="es-ES" dirty="0"/>
              <a:t>                                                           </a:t>
            </a:r>
            <a:r>
              <a:rPr lang="es-ES" dirty="0" err="1"/>
              <a:t>Toffoli</a:t>
            </a:r>
            <a:r>
              <a:rPr lang="es-ES" dirty="0"/>
              <a:t>  (</a:t>
            </a:r>
            <a:r>
              <a:rPr lang="es-ES" dirty="0" err="1"/>
              <a:t>CCx</a:t>
            </a:r>
            <a:r>
              <a:rPr lang="es-ES" dirty="0"/>
              <a:t>)                                                                             </a:t>
            </a:r>
            <a:r>
              <a:rPr lang="es-ES" dirty="0" err="1"/>
              <a:t>Cz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F14F834-CDB3-4211-A6AF-35B1F91E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4166136"/>
            <a:ext cx="2495550" cy="1495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D928DF-F53C-4EE6-83C4-AE835E6C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77" y="3974851"/>
            <a:ext cx="3857625" cy="2609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B8F6CA-CBE4-41A5-B499-BCE201B8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665" y="4166136"/>
            <a:ext cx="15144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D01278-CE21-4E12-8BFD-5EF85F160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¿Cómo es esto en verdad?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350F79-5473-4E1A-83C8-C39CEB874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2E6E5C-6E4F-4CFD-9AD3-8AA898B55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9D88AE-D486-4439-ACEC-019DF3234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7B5DF49-E442-4FB8-8FFF-D36FAAFC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 al completo</a:t>
            </a:r>
            <a:endParaRPr lang="en-US" dirty="0"/>
          </a:p>
        </p:txBody>
      </p:sp>
      <p:pic>
        <p:nvPicPr>
          <p:cNvPr id="16388" name="Picture 4" descr="Procesador cuÃ¡ntico al completo">
            <a:extLst>
              <a:ext uri="{FF2B5EF4-FFF2-40B4-BE49-F238E27FC236}">
                <a16:creationId xmlns:a16="http://schemas.microsoft.com/office/drawing/2014/main" id="{29280C3D-EEF0-4641-90D2-442297E5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144000" cy="45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27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07142D-D4EE-4B24-AD61-64D21DC8F3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Show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DDAAF-D571-4D7C-945D-6617185DF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F7D80-A0D2-49C4-B875-E1DD07740B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sigue una arquitectura </a:t>
            </a:r>
            <a:r>
              <a:rPr lang="es-ES" dirty="0" err="1"/>
              <a:t>Von</a:t>
            </a:r>
            <a:r>
              <a:rPr lang="es-ES" dirty="0"/>
              <a:t> Neumann, los </a:t>
            </a:r>
            <a:r>
              <a:rPr lang="es-ES" dirty="0" err="1"/>
              <a:t>cúbits</a:t>
            </a:r>
            <a:r>
              <a:rPr lang="es-ES" dirty="0"/>
              <a:t> son memoria y ALU a la vez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FE1B4-D9B5-45CE-BBB2-20E6992C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procesador cuántico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878B62-B433-46AC-BC20-67F5EE3DF5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 descr="Chip de 7 cÃºbits">
            <a:extLst>
              <a:ext uri="{FF2B5EF4-FFF2-40B4-BE49-F238E27FC236}">
                <a16:creationId xmlns:a16="http://schemas.microsoft.com/office/drawing/2014/main" id="{5481FBB5-88F9-48E8-B344-5D6481C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9" y="2677625"/>
            <a:ext cx="5046983" cy="40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1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69A6A0-0FB5-4619-971C-5A79CD6C8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0205" y="4419935"/>
            <a:ext cx="1653387" cy="650400"/>
          </a:xfrm>
        </p:spPr>
        <p:txBody>
          <a:bodyPr/>
          <a:lstStyle/>
          <a:p>
            <a:r>
              <a:rPr lang="es-ES" sz="1600" dirty="0"/>
              <a:t>Entrelazamiento cuántico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537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famoso gato de Schrödinger es una analogía adecuada para entender el estado de superposición de un </a:t>
            </a:r>
            <a:r>
              <a:rPr lang="es-ES" dirty="0" err="1"/>
              <a:t>cúbit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de Schrödinger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BAEB3C-5CA8-4165-819B-87BC8CE6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03" y="2760339"/>
            <a:ext cx="4021866" cy="3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449ECE-2C86-41B8-AA0B-DB726E5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5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¿Qué pasa si hay una caja con el famoso gato, dentro de otra caja mayor con un gato que puede ver el resultado?</a:t>
            </a:r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A4CD34-A30C-40EF-83B6-FC2ABCA6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8" y="2677625"/>
            <a:ext cx="4831666" cy="39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gato amigo del gato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BE1BD7-5AF6-498E-A3F8-BC7B948ED0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por un momento que el gato observador abre la caja donde está el gato de Schrödinger, vivo o muerto, y vuelve a cerrarla.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Imaginemos que el gato, se pone triste al ver a su compañero fallecido, o contento, si ve que está vivo.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Cuando abrimos la caja grande, y vemos al gato observador (pero no vemos el contenido de la caja pequeña),             podemos deducir si el gato estaba vivo o muerto, en función de si el observador está triste o contento.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Esto, es el entrelazamiento cuántico. Hacer que el estado de un </a:t>
            </a:r>
            <a:r>
              <a:rPr lang="es-ES" dirty="0" err="1"/>
              <a:t>cúbit</a:t>
            </a:r>
            <a:r>
              <a:rPr lang="es-ES" dirty="0"/>
              <a:t>, afecte a otro </a:t>
            </a:r>
            <a:r>
              <a:rPr lang="es-ES" dirty="0" err="1"/>
              <a:t>cúbit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9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Fíjate en este ejemplo: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                              = 1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                                                                = (-1)</a:t>
            </a:r>
            <a:r>
              <a:rPr lang="es-ES" sz="1400" baseline="30000" dirty="0"/>
              <a:t>2</a:t>
            </a:r>
            <a:r>
              <a:rPr lang="es-ES" sz="1400" dirty="0"/>
              <a:t> + 0</a:t>
            </a:r>
            <a:r>
              <a:rPr lang="es-ES" sz="1400" baseline="30000" dirty="0"/>
              <a:t>2</a:t>
            </a:r>
            <a:r>
              <a:rPr lang="es-ES" sz="1400" dirty="0"/>
              <a:t> = 1</a:t>
            </a:r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Esto es un cambio de fase global, multiplicar todo por -1, y son equivalentes a nivel físico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2B0183-DC43-4D4E-B589-56BC25D9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2" y="3609383"/>
            <a:ext cx="1104900" cy="12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372CD0-6D58-45AD-80B8-BCA0D4EF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01" y="3680820"/>
            <a:ext cx="22669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6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Ahora, mira este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/>
              <a:lstStyle/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r>
                  <a:rPr lang="es-ES" dirty="0"/>
                  <a:t>                                      </a:t>
                </a:r>
                <a:r>
                  <a:rPr lang="es-ES" sz="1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dirty="0"/>
                  <a:t>  </a:t>
                </a:r>
                <a:r>
                  <a:rPr lang="es-ES" sz="1400" dirty="0"/>
                  <a:t>= ½ + ½ = 1              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1400" dirty="0"/>
                  <a:t> = ½ + ½ = 1 </a:t>
                </a:r>
              </a:p>
              <a:p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Como ves, en este ejemplo, estadísticamente ambos estados tienen la misma probabilidad, pero se comportan distinto. Esto es un cambio de fase relativa</a:t>
                </a:r>
                <a:endParaRPr lang="es-ES" dirty="0"/>
              </a:p>
            </p:txBody>
          </p:sp>
        </mc:Choice>
        <mc:Fallback xmlns="">
          <p:sp>
            <p:nvSpPr>
              <p:cNvPr id="6" name="Marcador de texto 5">
                <a:extLst>
                  <a:ext uri="{FF2B5EF4-FFF2-40B4-BE49-F238E27FC236}">
                    <a16:creationId xmlns:a16="http://schemas.microsoft.com/office/drawing/2014/main" id="{1D867559-D491-4BE4-B216-2DB54FBFD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94B01680-8150-4B8C-BA82-9F742C5D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3" y="3429000"/>
            <a:ext cx="990600" cy="1181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B23DB1-F748-43F3-AE8D-C707B34C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98" y="3518464"/>
            <a:ext cx="1133475" cy="9906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DA1AE3-8FDD-49EA-AB39-110BB6F6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62" y="2677625"/>
            <a:ext cx="1447800" cy="619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223EB66-8D4D-46ED-94E1-35793D5C0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60" y="2659253"/>
            <a:ext cx="1428750" cy="64770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6258E2-F409-43AF-B63A-CA15B3A58B6F}"/>
              </a:ext>
            </a:extLst>
          </p:cNvPr>
          <p:cNvCxnSpPr/>
          <p:nvPr/>
        </p:nvCxnSpPr>
        <p:spPr>
          <a:xfrm>
            <a:off x="1688062" y="3296750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F8B3DCA-1078-48CD-B87E-F063D03FBE20}"/>
              </a:ext>
            </a:extLst>
          </p:cNvPr>
          <p:cNvCxnSpPr/>
          <p:nvPr/>
        </p:nvCxnSpPr>
        <p:spPr>
          <a:xfrm>
            <a:off x="5353235" y="3318892"/>
            <a:ext cx="0" cy="28982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68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 cambio de fase no se puede observar en el histograma de probabilidad...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		</a:t>
            </a:r>
            <a:r>
              <a:rPr lang="es-ES" sz="1600" b="1" dirty="0"/>
              <a:t>...pero sí en el histograma de amplitudes.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6" name="Picture 2" descr="El cambio de fase invierte el signo de la amplitud en los estados 10 y 11">
            <a:extLst>
              <a:ext uri="{FF2B5EF4-FFF2-40B4-BE49-F238E27FC236}">
                <a16:creationId xmlns:a16="http://schemas.microsoft.com/office/drawing/2014/main" id="{795DBBA5-DAC9-4E52-882A-17B74F7FE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56" y="207622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8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13DCBE-A9C8-4691-8B9D-730800082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D57154-F904-467D-BFF4-AF5781DC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52434B-C1C9-42E0-975F-54B8BB9F2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8B6A56-9D5A-4A23-8FA5-5BBD80AB0B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D867559-D491-4BE4-B216-2DB54FBFD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b="1" dirty="0"/>
              <a:t>Gracias al cambio de signo, podemos combinar (sumar/restar) columnas del histograma de forma que algunas posibilidades se anulen y otras se refuercen.</a:t>
            </a:r>
          </a:p>
          <a:p>
            <a:pPr algn="ctr"/>
            <a:endParaRPr lang="es-ES" sz="1400" b="1" dirty="0"/>
          </a:p>
          <a:p>
            <a:pPr algn="ctr"/>
            <a:r>
              <a:rPr lang="es-ES" sz="1400" b="1" dirty="0"/>
              <a:t>Este efecto lo llamamos </a:t>
            </a:r>
            <a:r>
              <a:rPr lang="es-ES" sz="1600" b="1" dirty="0">
                <a:solidFill>
                  <a:srgbClr val="960F68"/>
                </a:solidFill>
              </a:rPr>
              <a:t>interferencia</a:t>
            </a:r>
            <a:endParaRPr lang="es-ES" sz="1400" b="1" dirty="0">
              <a:solidFill>
                <a:srgbClr val="960F68"/>
              </a:solidFill>
            </a:endParaRPr>
          </a:p>
          <a:p>
            <a:endParaRPr lang="es-ES" dirty="0"/>
          </a:p>
        </p:txBody>
      </p:sp>
      <p:pic>
        <p:nvPicPr>
          <p:cNvPr id="2050" name="Picture 2" descr="FenÃ³menos de interferencia">
            <a:extLst>
              <a:ext uri="{FF2B5EF4-FFF2-40B4-BE49-F238E27FC236}">
                <a16:creationId xmlns:a16="http://schemas.microsoft.com/office/drawing/2014/main" id="{C0D05979-E3B8-4C5D-BB63-8CF14CE67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52400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9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29E0FD7-323B-4BD3-8D04-DB0814EFD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DFC337-F5EB-486C-A21E-93BFD6CF4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6011E5-2429-43A9-8EF6-0065D4AA75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281670-A56E-41F4-96AA-BFE4E6CC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Pero, gracias a esto ¡¡¡podemos restar probabilidades!!!!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4FF126-2B57-4C44-B8AC-0D1717F58D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5A415A-9C52-4877-8CBF-4DF1E25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3008370"/>
            <a:ext cx="7362825" cy="1543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EFEBC-846D-4B6D-BBEE-FA4E9964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4975328"/>
            <a:ext cx="7458075" cy="1438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057F29-D0EF-4952-A63D-1E54F518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02" y="2666186"/>
            <a:ext cx="304800" cy="342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8ABA1F-2A00-4729-969D-6FF74D9D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604" y="4171728"/>
            <a:ext cx="304800" cy="342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51DA13-814C-4D9B-9D4E-486F71D4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59" y="4706013"/>
            <a:ext cx="304800" cy="342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2162E4-9A9C-455F-AC5D-4ABB2F69A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59" y="6162043"/>
            <a:ext cx="304800" cy="28575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9CF394-23CB-4420-BC3C-8F6BD061E28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41359" y="5048913"/>
            <a:ext cx="0" cy="224423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96F1DD-7D28-437B-8329-285C2109DD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849402" y="3009086"/>
            <a:ext cx="0" cy="26931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FBF43A9-DCB8-49DE-BB5D-4E599611E0E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70004" y="3923930"/>
            <a:ext cx="0" cy="24779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3448BF6-9520-47F2-B01D-D257E0B233F3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41359" y="5879813"/>
            <a:ext cx="0" cy="2822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8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E790A7-5338-448C-8DA6-1ABC4E469A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math</a:t>
            </a:r>
            <a:endParaRPr lang="en-U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82903-D25E-4608-9AD3-988FE8558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442E2C-B017-4C75-8345-6466EBB43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6868B8-094D-40C6-9283-6629C88CD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Fases globales y fases relativas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6918D-C0E5-48EF-A127-8622E71AD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https://media0.giphy.com/media/12NUbkX6p4xOO4/giphy.gif">
            <a:extLst>
              <a:ext uri="{FF2B5EF4-FFF2-40B4-BE49-F238E27FC236}">
                <a16:creationId xmlns:a16="http://schemas.microsoft.com/office/drawing/2014/main" id="{15C80919-A30F-4022-A0C6-D23FE02936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47" y="2322087"/>
            <a:ext cx="4656568" cy="42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5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ejemplo con código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7202D7-8DC5-4BD3-BD35-FD7B77C3604F}"/>
              </a:ext>
            </a:extLst>
          </p:cNvPr>
          <p:cNvSpPr/>
          <p:nvPr/>
        </p:nvSpPr>
        <p:spPr>
          <a:xfrm>
            <a:off x="2286000" y="2244289"/>
            <a:ext cx="4572000" cy="2585323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circ.cx(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circ.measure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circ.draw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BC8CCF5-E9DB-4385-BCE1-C7A441BB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92" y="4896723"/>
            <a:ext cx="3598877" cy="1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3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Ahora que ya conocemos las mates, usemos </a:t>
            </a:r>
            <a:r>
              <a:rPr lang="en-US" dirty="0">
                <a:hlinkClick r:id="rId2"/>
              </a:rPr>
              <a:t>https://algassert.com/quirk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367964-5858-4FE0-B47B-4813ED08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0" y="3020954"/>
            <a:ext cx="60293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33CCB01-F283-4DB5-898C-3A26CCEDA8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Sobre mi</a:t>
            </a:r>
            <a:endParaRPr lang="en-U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46E24B-B8A4-4D94-968E-D8D0264214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9B46B2-A0B5-4D39-82B4-DA2056132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Javier G</a:t>
            </a:r>
            <a:r>
              <a:rPr lang="en-US" dirty="0" err="1"/>
              <a:t>ómez</a:t>
            </a:r>
            <a:r>
              <a:rPr lang="en-US" dirty="0"/>
              <a:t> Santos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D6079E-EF47-4D4D-A0E4-AB37207A3A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2708" y="2298944"/>
            <a:ext cx="5334430" cy="3697410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>
                <a:solidFill>
                  <a:schemeClr val="accent5"/>
                </a:solidFill>
              </a:rPr>
              <a:t>Actualmente</a:t>
            </a:r>
            <a:r>
              <a:rPr lang="es-E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Big Data </a:t>
            </a:r>
            <a:r>
              <a:rPr lang="es-ES" dirty="0" err="1"/>
              <a:t>Architect</a:t>
            </a:r>
            <a:r>
              <a:rPr lang="es-ES" dirty="0"/>
              <a:t> @ Everis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Profesor asociado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Presidente de la asociación </a:t>
            </a:r>
            <a:r>
              <a:rPr lang="es-ES" dirty="0" err="1"/>
              <a:t>Codernauts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Colaborador @ </a:t>
            </a:r>
            <a:r>
              <a:rPr lang="es-ES" dirty="0" err="1"/>
              <a:t>Pronoide</a:t>
            </a:r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accent5"/>
                </a:solidFill>
              </a:rPr>
              <a:t>	En el pasado: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Formador técnico @ </a:t>
            </a:r>
            <a:r>
              <a:rPr lang="es-ES" dirty="0" err="1"/>
              <a:t>Pronoide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Investigador @ UCM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@ Santander, CECA, Orange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err="1">
                <a:solidFill>
                  <a:schemeClr val="accent5"/>
                </a:solidFill>
              </a:rPr>
              <a:t>Advertencia</a:t>
            </a:r>
            <a:r>
              <a:rPr lang="en-US" dirty="0">
                <a:solidFill>
                  <a:schemeClr val="accent5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Soy </a:t>
            </a:r>
            <a:r>
              <a:rPr lang="en-US" dirty="0" err="1"/>
              <a:t>informático</a:t>
            </a:r>
            <a:r>
              <a:rPr lang="en-US" dirty="0"/>
              <a:t>, no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2050" name="Picture 2" descr="https://techparty.online/assets/images/speakers/javierGomez.jpeg">
            <a:extLst>
              <a:ext uri="{FF2B5EF4-FFF2-40B4-BE49-F238E27FC236}">
                <a16:creationId xmlns:a16="http://schemas.microsoft.com/office/drawing/2014/main" id="{E0C67BBA-346D-4C2C-936F-20338E6E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9" y="22989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9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0F2794-7F3B-47BA-A138-924BFF71E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4C8C74-E79D-45A6-B9F1-346D7F0D4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238E44-920C-478C-B4E1-70D844F4D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4ECDC50-EEEB-4F69-A2F8-6DF8BBA6E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 la misma forma podemos usar </a:t>
            </a:r>
            <a:r>
              <a:rPr lang="es-ES" dirty="0" err="1"/>
              <a:t>Cz</a:t>
            </a:r>
            <a:r>
              <a:rPr lang="es-ES" dirty="0"/>
              <a:t> o </a:t>
            </a:r>
            <a:r>
              <a:rPr lang="es-ES" dirty="0" err="1"/>
              <a:t>CCx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1775674-0089-4AC4-89FA-CA2ADA5C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43" y="2760339"/>
            <a:ext cx="5895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7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E52880-540A-4E3F-A747-C58D24B234BA}"/>
              </a:ext>
            </a:extLst>
          </p:cNvPr>
          <p:cNvSpPr/>
          <p:nvPr/>
        </p:nvSpPr>
        <p:spPr>
          <a:xfrm>
            <a:off x="2289719" y="742392"/>
            <a:ext cx="4564562" cy="59093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ClassicalRegister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QuantumRegister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execute, Aer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%config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IPCompleter.greedy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%matplotlib inline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 = 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QuantumCircuit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circuit.x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circuit.barrier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circuit.cx(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circuit.cz(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circuit.measure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 [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circuit.draw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mpl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9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BED20-CA33-4F0C-8396-9B602BCBB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Un poco más allá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86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DCC74A-AD96-43F9-BAFC-0F5E3BC3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F43BB-913A-49D6-B4E3-AC05CE737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9966" y="206298"/>
            <a:ext cx="8324068" cy="373379"/>
          </a:xfrm>
        </p:spPr>
        <p:txBody>
          <a:bodyPr/>
          <a:lstStyle/>
          <a:p>
            <a:r>
              <a:rPr lang="es-ES" dirty="0" err="1"/>
              <a:t>Teleportación</a:t>
            </a:r>
            <a:r>
              <a:rPr lang="es-ES" dirty="0"/>
              <a:t> cuántica: Copiar estado de un </a:t>
            </a:r>
            <a:r>
              <a:rPr lang="es-ES" dirty="0" err="1"/>
              <a:t>cúbit</a:t>
            </a:r>
            <a:r>
              <a:rPr lang="es-ES" dirty="0"/>
              <a:t> a otro</a:t>
            </a:r>
            <a:endParaRPr lang="en-U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0E66348-89A1-4183-9983-9796CF4C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518" y="877637"/>
            <a:ext cx="1465284" cy="421604"/>
          </a:xfrm>
        </p:spPr>
        <p:txBody>
          <a:bodyPr/>
          <a:lstStyle/>
          <a:p>
            <a:r>
              <a:rPr lang="es-ES" sz="1400" dirty="0"/>
              <a:t>Entrelazamiento Cuántico</a:t>
            </a:r>
            <a:endParaRPr lang="en-US" sz="1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264B6-388E-4690-A3C1-3EB6BB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0733"/>
            <a:ext cx="91440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9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68" y="2112408"/>
            <a:ext cx="8324069" cy="448939"/>
          </a:xfrm>
        </p:spPr>
        <p:txBody>
          <a:bodyPr/>
          <a:lstStyle/>
          <a:p>
            <a:r>
              <a:rPr lang="es-ES" dirty="0"/>
              <a:t>Permite averiguar palabras de una sola pasada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Bernstein-</a:t>
            </a:r>
            <a:r>
              <a:rPr lang="es-ES" dirty="0" err="1"/>
              <a:t>Vazirani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DFD1A-5F01-459F-BB4A-15C98C8A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457450"/>
            <a:ext cx="7639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47B9EC-99BB-4B34-BD27-EF07BC98F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0F184A-E071-4978-9708-B36CBD0C0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6C69A86-7FA3-4D65-A028-05743710B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 obtener un elemento concreto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FE4E95B-EF4C-48B3-832F-7674D869C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algoritmo de Grover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9D4D0B-2877-46FE-A382-AF266E852E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2E738B-3FEF-4012-86D5-4179248D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932"/>
            <a:ext cx="9144000" cy="14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06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E26E53-8365-4EB2-A3A7-7ABDAE20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2906" y="4321238"/>
            <a:ext cx="1568742" cy="650400"/>
          </a:xfrm>
        </p:spPr>
        <p:txBody>
          <a:bodyPr/>
          <a:lstStyle/>
          <a:p>
            <a:r>
              <a:rPr lang="es-ES" dirty="0"/>
              <a:t>Dejemos las simulaciones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4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814581-BDF1-40B8-AE65-80994A708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6B891-2F08-4F5E-ABBE-9167AE0D6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33F840E-5BE5-42B9-8B16-0B3550C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Vamos a </a:t>
            </a:r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account</a:t>
            </a:r>
            <a:r>
              <a:rPr lang="es-ES" b="1" dirty="0"/>
              <a:t> </a:t>
            </a:r>
            <a:r>
              <a:rPr lang="es-ES" dirty="0"/>
              <a:t>y damos a </a:t>
            </a:r>
            <a:r>
              <a:rPr lang="es-ES" b="1" dirty="0" err="1"/>
              <a:t>Copy</a:t>
            </a:r>
            <a:r>
              <a:rPr lang="es-ES" b="1" dirty="0"/>
              <a:t> token</a:t>
            </a:r>
            <a:endParaRPr lang="en-US" b="1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B413C7-64C9-4B47-9478-4DE9F69D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Obtengamos nuestro token de acceso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784C4-29A6-4326-8BF2-4324433C35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2E00D5-66C9-41DC-8FF8-5784A90A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4" y="2876822"/>
            <a:ext cx="7400051" cy="3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2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Conectemos con IBM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2001802" y="2979676"/>
            <a:ext cx="4572000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IBMQ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IBMQ.save_account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'TU_CLAVE'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provider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IBMQ.load_account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9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Consultamos los </a:t>
            </a:r>
            <a:r>
              <a:rPr lang="es-ES" dirty="0" err="1"/>
              <a:t>backends</a:t>
            </a:r>
            <a:r>
              <a:rPr lang="es-ES" dirty="0"/>
              <a:t> disponibles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F7C192-1464-4064-8A2F-F1ADACF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" y="4455642"/>
            <a:ext cx="7915275" cy="10287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907798" y="3195298"/>
            <a:ext cx="4572095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"Available backends:"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backends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(backends)</a:t>
            </a:r>
          </a:p>
        </p:txBody>
      </p:sp>
    </p:spTree>
    <p:extLst>
      <p:ext uri="{BB962C8B-B14F-4D97-AF65-F5344CB8AC3E}">
        <p14:creationId xmlns:p14="http://schemas.microsoft.com/office/powerpoint/2010/main" val="21022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F63B260-4ADF-47B3-BEF1-F8155355B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01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filtramos por nuestras necesidades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E47DA0-5EE0-4A4B-A807-7A12D4D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4"/>
            <a:ext cx="9144000" cy="484632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provider.backends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(\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filters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n_qubits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x.configuration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().simulator)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294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cogemos el menos ocupado que cumpla nuestras necesidades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qiskit.providers.ibmq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backend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least_busy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large_enough_devices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 best backend is 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+ backend.name())</a:t>
            </a:r>
          </a:p>
        </p:txBody>
      </p:sp>
    </p:spTree>
    <p:extLst>
      <p:ext uri="{BB962C8B-B14F-4D97-AF65-F5344CB8AC3E}">
        <p14:creationId xmlns:p14="http://schemas.microsoft.com/office/powerpoint/2010/main" val="3446310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Hacemos un pequeño ejemplo para probar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333534" y="2229953"/>
            <a:ext cx="652313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numpy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math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m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scipy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sci</a:t>
            </a:r>
          </a:p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ClassicalRegister, QuantumRegister, QuantumCircuit, execute, Aer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q = QuantumRegister(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 = ClassicalRegister(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 = QuantumCircuit(q,c)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circuito.x(q[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circuito.h(q[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circuito.measure(q,c)</a:t>
            </a:r>
          </a:p>
        </p:txBody>
      </p:sp>
    </p:spTree>
    <p:extLst>
      <p:ext uri="{BB962C8B-B14F-4D97-AF65-F5344CB8AC3E}">
        <p14:creationId xmlns:p14="http://schemas.microsoft.com/office/powerpoint/2010/main" val="1739021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Y lo lanzamos, esperando el resultado de forma activa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1269160" y="2993351"/>
            <a:ext cx="6523138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qiskit.tools.monitor </a:t>
            </a:r>
            <a:r>
              <a:rPr lang="en-US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 job_monitor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max_credits = </a:t>
            </a:r>
            <a:r>
              <a:rPr lang="en-US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job_exp = execute(circuito, backend,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=max_credits)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job_monitor(job_exp)</a:t>
            </a:r>
          </a:p>
          <a:p>
            <a:r>
              <a:rPr lang="en-US">
                <a:solidFill>
                  <a:srgbClr val="D4D4D4"/>
                </a:solidFill>
                <a:latin typeface="Consolas" panose="020B0609020204030204" pitchFamily="49" charset="0"/>
              </a:rPr>
              <a:t>result_exp = job_exp.result()</a:t>
            </a:r>
          </a:p>
        </p:txBody>
      </p:sp>
    </p:spTree>
    <p:extLst>
      <p:ext uri="{BB962C8B-B14F-4D97-AF65-F5344CB8AC3E}">
        <p14:creationId xmlns:p14="http://schemas.microsoft.com/office/powerpoint/2010/main" val="2563832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6244216-E052-4D77-9AA6-E00A96128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7E65BA-4022-4791-B85C-A390869C4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BD22B1-4DDB-420B-9BF2-F526AC5F0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46E049-4ED1-4D7C-BC06-C6195C27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O bien obtenemos su ID, y lo recuperamos más tarde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F4D7458-09B9-4183-A789-840FE6B21A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5CC376-60F1-402D-9417-FE1D29B31430}"/>
              </a:ext>
            </a:extLst>
          </p:cNvPr>
          <p:cNvSpPr/>
          <p:nvPr/>
        </p:nvSpPr>
        <p:spPr>
          <a:xfrm>
            <a:off x="713064" y="2316198"/>
            <a:ext cx="755009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qiskit.tools.monitor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shots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execute(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circuito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backend,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shots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=shots,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max_credits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job_exp.job_id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'JOB ID: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{}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.format(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lugar</a:t>
            </a:r>
            <a:r>
              <a:rPr lang="en-US" dirty="0">
                <a:solidFill>
                  <a:srgbClr val="608B4E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rgbClr val="608B4E"/>
                </a:solidFill>
                <a:latin typeface="Consolas" panose="020B0609020204030204" pitchFamily="49" charset="0"/>
              </a:rPr>
              <a:t>job_monitor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A2D071-6754-4DF7-AD75-FE5466FAB268}"/>
              </a:ext>
            </a:extLst>
          </p:cNvPr>
          <p:cNvSpPr/>
          <p:nvPr/>
        </p:nvSpPr>
        <p:spPr>
          <a:xfrm>
            <a:off x="691607" y="4837838"/>
            <a:ext cx="7571549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backend.retrieve_job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result_exp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job_get.result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856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173E6A-93D9-4AD1-991A-1BCB075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2" y="2156807"/>
            <a:ext cx="6874516" cy="41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5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754E15-8B9E-4769-A062-D95927906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04860-8956-4949-8E46-C5814EE3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5E0C80-E981-4012-AC88-621A85CD0B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02C04-2931-48AF-B3BA-6F50359AC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cruda realidad: Los errores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1046DB-AEF3-4611-A8D4-6C1FA4855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A75A1A-EFD9-4B4D-89B3-F83C9B64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03" y="2677625"/>
            <a:ext cx="4800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4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0423741-DC2B-4E99-A86D-F4169315D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935BE-54B0-41AA-A722-D00F109A3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717D4-1BFF-49BB-9FD4-59D4DD30A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569EB3-239F-4A27-A76C-9D35302D87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Resultados del Algoritmo Grover: Simulados VS Obtenidos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08F2D16-CD12-4DDC-8759-6F43DE118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0D7C6C-CB1F-46A7-A296-C0515D5C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" y="2613010"/>
            <a:ext cx="4132400" cy="3685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5FEF41-A223-43BF-8CEA-EEEE7EC0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10" y="2853899"/>
            <a:ext cx="3925522" cy="33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66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6C6D2A-799A-4588-BBAC-E636D3922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/>
              <a:t>For</a:t>
            </a:r>
            <a:r>
              <a:rPr lang="es-ES" dirty="0"/>
              <a:t> real!</a:t>
            </a:r>
            <a:endParaRPr lang="en-US" dirty="0"/>
          </a:p>
          <a:p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A3A26-640F-4B95-804D-6A11E9515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1B7F6-641A-43A0-B404-60525E4A9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36AF0-6960-40BB-9062-DD0EAA10CC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5A165B-2E0B-493D-A304-FAD5A11B98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59CD4B-163D-47AA-8007-025A4FD3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06" y="1180750"/>
            <a:ext cx="5677250" cy="56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7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FIN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Gracias por venir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¿Quieres saber de qué va la  computación  cuántica? Primeros pasos con </a:t>
            </a:r>
            <a:r>
              <a:rPr lang="es-ES" dirty="0" err="1"/>
              <a:t>Qiskit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1951468" y="3016703"/>
            <a:ext cx="6755336" cy="3081421"/>
          </a:xfrm>
        </p:spPr>
        <p:txBody>
          <a:bodyPr/>
          <a:lstStyle/>
          <a:p>
            <a:r>
              <a:rPr lang="es-ES" sz="1600" dirty="0"/>
              <a:t>Javier Gómez Santos</a:t>
            </a:r>
          </a:p>
          <a:p>
            <a:endParaRPr lang="es-ES" sz="1600" dirty="0"/>
          </a:p>
          <a:p>
            <a:r>
              <a:rPr lang="es-ES" sz="1600" dirty="0">
                <a:hlinkClick r:id="rId2"/>
              </a:rPr>
              <a:t>javier.gomez.santos@ucm.es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@</a:t>
            </a:r>
            <a:r>
              <a:rPr lang="es-ES" sz="1600" dirty="0" err="1"/>
              <a:t>Javi_Pronoide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3"/>
              </a:rPr>
              <a:t>https://www.linkedin.com/in/javier-g%C3%B3mez-santos-7b182939/</a:t>
            </a:r>
            <a:endParaRPr lang="es-ES" sz="1600" dirty="0"/>
          </a:p>
          <a:p>
            <a:endParaRPr lang="es-ES" sz="1600" dirty="0"/>
          </a:p>
          <a:p>
            <a:r>
              <a:rPr lang="es-ES" sz="1600" dirty="0">
                <a:hlinkClick r:id="rId4"/>
              </a:rPr>
              <a:t>https://github.com/gatchan00</a:t>
            </a:r>
            <a:endParaRPr lang="es-ES" sz="1600" dirty="0"/>
          </a:p>
          <a:p>
            <a:endParaRPr lang="es-ES" sz="1600" dirty="0"/>
          </a:p>
        </p:txBody>
      </p:sp>
      <p:pic>
        <p:nvPicPr>
          <p:cNvPr id="4100" name="Picture 4" descr="Resultado de imagen de linked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988317"/>
            <a:ext cx="582602" cy="5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de twit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4279661"/>
            <a:ext cx="569044" cy="5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gmail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32" y="3491901"/>
            <a:ext cx="717954" cy="7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32422B2-D217-4823-8B90-F364F12CD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8" y="2747404"/>
            <a:ext cx="596763" cy="7086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C7393-50B8-4E77-B65C-674F9486D2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5570919"/>
            <a:ext cx="717954" cy="7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local: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Instalar Anaconda desde </a:t>
            </a:r>
            <a:r>
              <a:rPr lang="en-US" dirty="0">
                <a:hlinkClick r:id="rId2"/>
              </a:rPr>
              <a:t>https://www.anaconda.com/distribution/#download-section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b="1" dirty="0"/>
              <a:t>Anaconda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Cread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virtual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ejemplo</a:t>
            </a:r>
            <a:r>
              <a:rPr lang="en-US" dirty="0"/>
              <a:t>, y </a:t>
            </a:r>
            <a:r>
              <a:rPr lang="en-US" dirty="0" err="1"/>
              <a:t>activarlo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Instalar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paquetes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Crear</a:t>
            </a:r>
            <a:r>
              <a:rPr lang="en-US" dirty="0"/>
              <a:t> un nuevo </a:t>
            </a:r>
            <a:r>
              <a:rPr lang="en-US" dirty="0" err="1"/>
              <a:t>directorio</a:t>
            </a:r>
            <a:r>
              <a:rPr lang="en-US" dirty="0"/>
              <a:t> y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74DCB9-FDAA-4B30-BD17-A10F20ADAA7A}"/>
              </a:ext>
            </a:extLst>
          </p:cNvPr>
          <p:cNvSpPr txBox="1"/>
          <p:nvPr/>
        </p:nvSpPr>
        <p:spPr>
          <a:xfrm>
            <a:off x="1367406" y="3053591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conda create -n qiskit.0.11 python=3.6</a:t>
            </a:r>
          </a:p>
          <a:p>
            <a:r>
              <a:rPr lang="it-IT" sz="1600" dirty="0">
                <a:solidFill>
                  <a:srgbClr val="000000"/>
                </a:solidFill>
              </a:rPr>
              <a:t>activate qiskit.0.11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C4F6FA-5BD5-40F7-BEF1-000E9CE21026}"/>
              </a:ext>
            </a:extLst>
          </p:cNvPr>
          <p:cNvSpPr txBox="1"/>
          <p:nvPr/>
        </p:nvSpPr>
        <p:spPr>
          <a:xfrm>
            <a:off x="1367406" y="3967991"/>
            <a:ext cx="4387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pip install qiskit ipython matplotlib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nb_conda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jupyter</a:t>
            </a:r>
          </a:p>
          <a:p>
            <a:r>
              <a:rPr lang="it-IT" sz="1600" dirty="0">
                <a:solidFill>
                  <a:srgbClr val="000000"/>
                </a:solidFill>
              </a:rPr>
              <a:t>conda install ipykernel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592522-2FE8-4487-B9EC-4C9D4C9DFA62}"/>
              </a:ext>
            </a:extLst>
          </p:cNvPr>
          <p:cNvSpPr txBox="1"/>
          <p:nvPr/>
        </p:nvSpPr>
        <p:spPr>
          <a:xfrm>
            <a:off x="1269160" y="5344603"/>
            <a:ext cx="438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cd qiskit_workspace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jupyter notebook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2CBC16C-ACE2-41BB-89F3-BB1C8A7A6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8D192-3E90-44BF-B9B3-E480B9C7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7B1FE9-2C24-4521-92F5-55366C5368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AE062A-A669-4506-ABA9-4AD5B2B1E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Referencias: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EED452-106B-408A-94F5-DA65696B21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Salvador de la Puente: </a:t>
            </a:r>
            <a:r>
              <a:rPr lang="en-US" dirty="0">
                <a:hlinkClick r:id="rId2"/>
              </a:rPr>
              <a:t>http://delapuente.github.io/presentations/</a:t>
            </a:r>
            <a:endParaRPr lang="en-US" dirty="0"/>
          </a:p>
          <a:p>
            <a:r>
              <a:rPr lang="en-US" dirty="0"/>
              <a:t>JavaFX Expert: </a:t>
            </a:r>
            <a:r>
              <a:rPr lang="en-US" dirty="0">
                <a:hlinkClick r:id="rId3"/>
              </a:rPr>
              <a:t>https://github.com/JavaFXpert</a:t>
            </a:r>
            <a:endParaRPr lang="en-US" dirty="0"/>
          </a:p>
          <a:p>
            <a:r>
              <a:rPr lang="en-US" dirty="0"/>
              <a:t>Abraham Asfaw: </a:t>
            </a:r>
            <a:r>
              <a:rPr lang="en-US" dirty="0">
                <a:hlinkClick r:id="rId4"/>
              </a:rPr>
              <a:t>https://community.qiskit.org/textbook/</a:t>
            </a:r>
            <a:endParaRPr lang="en-US" dirty="0"/>
          </a:p>
          <a:p>
            <a:r>
              <a:rPr lang="en-US" dirty="0"/>
              <a:t>Vera </a:t>
            </a:r>
            <a:r>
              <a:rPr lang="en-US" dirty="0" err="1"/>
              <a:t>Blomkvist</a:t>
            </a:r>
            <a:r>
              <a:rPr lang="en-US" dirty="0"/>
              <a:t> &amp; Philip </a:t>
            </a:r>
            <a:r>
              <a:rPr lang="en-US" dirty="0" err="1"/>
              <a:t>Strömberg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http://www.diva-portal.org/smash/get/diva2:1214481/FULLTEXT01.pdf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78364-E251-4DE2-A113-79D6EE99C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Preparando el entorno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E778A7-D976-4601-A354-46CA983FC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83FFA9-CB36-414D-B22D-3AA34815A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Si queremos trabajar en la nube: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47C793-DCF1-48AB-9A81-878C09FFA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6518" y="2225945"/>
            <a:ext cx="8324070" cy="30814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Vamos</a:t>
            </a:r>
            <a:r>
              <a:rPr lang="en-US" dirty="0"/>
              <a:t> a la web </a:t>
            </a:r>
            <a:r>
              <a:rPr lang="en-US" dirty="0">
                <a:hlinkClick r:id="rId2"/>
              </a:rPr>
              <a:t>https://quantum-computing.ibm.com/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Nos </a:t>
            </a:r>
            <a:r>
              <a:rPr lang="en-US" dirty="0" err="1"/>
              <a:t>damos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eligiendo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prefiramos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766D26-30D3-4347-9FA6-1B19D013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31" y="2969484"/>
            <a:ext cx="5943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3154</TotalTime>
  <Words>2562</Words>
  <Application>Microsoft Office PowerPoint</Application>
  <PresentationFormat>Presentación en pantalla (4:3)</PresentationFormat>
  <Paragraphs>456</Paragraphs>
  <Slides>80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8" baseType="lpstr">
      <vt:lpstr>Arial</vt:lpstr>
      <vt:lpstr>Arial Rounded MT Bold</vt:lpstr>
      <vt:lpstr>Calibri</vt:lpstr>
      <vt:lpstr>Cambria Math</vt:lpstr>
      <vt:lpstr>Consolas</vt:lpstr>
      <vt:lpstr>MathJax_Main</vt:lpstr>
      <vt:lpstr>MathJax_Math-italic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Javier Gomez Santos</cp:lastModifiedBy>
  <cp:revision>311</cp:revision>
  <dcterms:created xsi:type="dcterms:W3CDTF">2017-02-15T12:06:26Z</dcterms:created>
  <dcterms:modified xsi:type="dcterms:W3CDTF">2019-09-10T14:53:37Z</dcterms:modified>
</cp:coreProperties>
</file>